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5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8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60" r:id="rId1"/>
  </p:sldMasterIdLst>
  <p:notesMasterIdLst>
    <p:notesMasterId r:id="rId21"/>
  </p:notesMasterIdLst>
  <p:sldIdLst>
    <p:sldId id="260" r:id="rId2"/>
    <p:sldId id="298" r:id="rId3"/>
    <p:sldId id="263" r:id="rId4"/>
    <p:sldId id="283" r:id="rId5"/>
    <p:sldId id="293" r:id="rId6"/>
    <p:sldId id="299" r:id="rId7"/>
    <p:sldId id="307" r:id="rId8"/>
    <p:sldId id="375" r:id="rId9"/>
    <p:sldId id="294" r:id="rId10"/>
    <p:sldId id="365" r:id="rId11"/>
    <p:sldId id="377" r:id="rId12"/>
    <p:sldId id="371" r:id="rId13"/>
    <p:sldId id="372" r:id="rId14"/>
    <p:sldId id="364" r:id="rId15"/>
    <p:sldId id="376" r:id="rId16"/>
    <p:sldId id="370" r:id="rId17"/>
    <p:sldId id="391" r:id="rId18"/>
    <p:sldId id="392" r:id="rId19"/>
    <p:sldId id="317" r:id="rId20"/>
  </p:sldIdLst>
  <p:sldSz cx="9144000" cy="6858000" type="screen4x3"/>
  <p:notesSz cx="6797675" cy="9928225"/>
  <p:embeddedFontLst>
    <p:embeddedFont>
      <p:font typeface="DIN-Medium" panose="020B0600010101020104" pitchFamily="34" charset="0"/>
      <p:regular r:id="rId22"/>
    </p:embeddedFont>
    <p:embeddedFont>
      <p:font typeface="DIN-Regular" panose="020B0500010101010101" pitchFamily="34" charset="0"/>
      <p:regular r:id="rId23"/>
    </p:embeddedFont>
    <p:embeddedFont>
      <p:font typeface="EnBW DIN Pro" panose="020B0504020101020102" pitchFamily="34" charset="0"/>
      <p:regular r:id="rId24"/>
      <p:bold r:id="rId25"/>
    </p:embeddedFont>
    <p:embeddedFont>
      <p:font typeface="EnBW DIN Pro Light" panose="020B0504020101010102" pitchFamily="34" charset="0"/>
      <p:regular r:id="rId26"/>
    </p:embeddedFont>
    <p:embeddedFont>
      <p:font typeface="EnBW DIN Pro Medium" panose="020B0604020101020102" pitchFamily="34" charset="0"/>
      <p:regular r:id="rId27"/>
    </p:embeddedFont>
  </p:embeddedFontLst>
  <p:custDataLst>
    <p:tags r:id="rId2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2" userDrawn="1">
          <p15:clr>
            <a:srgbClr val="A4A3A4"/>
          </p15:clr>
        </p15:guide>
        <p15:guide id="2" orient="horz" pos="4065">
          <p15:clr>
            <a:srgbClr val="A4A3A4"/>
          </p15:clr>
        </p15:guide>
        <p15:guide id="3" pos="680" userDrawn="1">
          <p15:clr>
            <a:srgbClr val="A4A3A4"/>
          </p15:clr>
        </p15:guide>
        <p15:guide id="4" pos="5473">
          <p15:clr>
            <a:srgbClr val="A4A3A4"/>
          </p15:clr>
        </p15:guide>
        <p15:guide id="5" pos="2789">
          <p15:clr>
            <a:srgbClr val="A4A3A4"/>
          </p15:clr>
        </p15:guide>
        <p15:guide id="6" pos="360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33E05B-9FD1-410D-A614-442A2D6B110F}" v="67" dt="2020-02-13T14:35:04.0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740" autoAdjust="0"/>
    <p:restoredTop sz="95182" autoAdjust="0"/>
  </p:normalViewPr>
  <p:slideViewPr>
    <p:cSldViewPr showGuides="1">
      <p:cViewPr varScale="1">
        <p:scale>
          <a:sx n="108" d="100"/>
          <a:sy n="108" d="100"/>
        </p:scale>
        <p:origin x="1302" y="114"/>
      </p:cViewPr>
      <p:guideLst>
        <p:guide orient="horz" pos="1162"/>
        <p:guide orient="horz" pos="4065"/>
        <p:guide pos="680"/>
        <p:guide pos="5473"/>
        <p:guide pos="2789"/>
        <p:guide pos="3606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7956"/>
    </p:cViewPr>
  </p:sorterViewPr>
  <p:notesViewPr>
    <p:cSldViewPr showGuides="1">
      <p:cViewPr>
        <p:scale>
          <a:sx n="66" d="100"/>
          <a:sy n="66" d="100"/>
        </p:scale>
        <p:origin x="-3504" y="-444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affert Philipp" userId="a88e4583-73a0-45e2-8fe2-a5f5f988bdc8" providerId="ADAL" clId="{9333E05B-9FD1-410D-A614-442A2D6B110F}"/>
    <pc:docChg chg="undo addSld delSld modSld sldOrd">
      <pc:chgData name="Schaffert Philipp" userId="a88e4583-73a0-45e2-8fe2-a5f5f988bdc8" providerId="ADAL" clId="{9333E05B-9FD1-410D-A614-442A2D6B110F}" dt="2020-02-17T10:28:14.821" v="239" actId="2696"/>
      <pc:docMkLst>
        <pc:docMk/>
      </pc:docMkLst>
      <pc:sldChg chg="modSp">
        <pc:chgData name="Schaffert Philipp" userId="a88e4583-73a0-45e2-8fe2-a5f5f988bdc8" providerId="ADAL" clId="{9333E05B-9FD1-410D-A614-442A2D6B110F}" dt="2020-02-13T14:38:54.833" v="192" actId="6549"/>
        <pc:sldMkLst>
          <pc:docMk/>
          <pc:sldMk cId="950827404" sldId="260"/>
        </pc:sldMkLst>
        <pc:spChg chg="mod">
          <ac:chgData name="Schaffert Philipp" userId="a88e4583-73a0-45e2-8fe2-a5f5f988bdc8" providerId="ADAL" clId="{9333E05B-9FD1-410D-A614-442A2D6B110F}" dt="2020-02-13T14:38:54.833" v="192" actId="6549"/>
          <ac:spMkLst>
            <pc:docMk/>
            <pc:sldMk cId="950827404" sldId="260"/>
            <ac:spMk id="3" creationId="{00000000-0000-0000-0000-000000000000}"/>
          </ac:spMkLst>
        </pc:spChg>
        <pc:spChg chg="mod">
          <ac:chgData name="Schaffert Philipp" userId="a88e4583-73a0-45e2-8fe2-a5f5f988bdc8" providerId="ADAL" clId="{9333E05B-9FD1-410D-A614-442A2D6B110F}" dt="2020-02-13T13:44:49.309" v="16"/>
          <ac:spMkLst>
            <pc:docMk/>
            <pc:sldMk cId="950827404" sldId="260"/>
            <ac:spMk id="8" creationId="{00000000-0000-0000-0000-000000000000}"/>
          </ac:spMkLst>
        </pc:spChg>
      </pc:sldChg>
      <pc:sldChg chg="add del modTransition">
        <pc:chgData name="Schaffert Philipp" userId="a88e4583-73a0-45e2-8fe2-a5f5f988bdc8" providerId="ADAL" clId="{9333E05B-9FD1-410D-A614-442A2D6B110F}" dt="2020-02-17T10:27:06.086" v="193" actId="2696"/>
        <pc:sldMkLst>
          <pc:docMk/>
          <pc:sldMk cId="989920573" sldId="280"/>
        </pc:sldMkLst>
      </pc:sldChg>
      <pc:sldChg chg="del modTransition">
        <pc:chgData name="Schaffert Philipp" userId="a88e4583-73a0-45e2-8fe2-a5f5f988bdc8" providerId="ADAL" clId="{9333E05B-9FD1-410D-A614-442A2D6B110F}" dt="2020-02-17T10:27:08.319" v="194" actId="2696"/>
        <pc:sldMkLst>
          <pc:docMk/>
          <pc:sldMk cId="1897752881" sldId="281"/>
        </pc:sldMkLst>
      </pc:sldChg>
      <pc:sldChg chg="modTransition">
        <pc:chgData name="Schaffert Philipp" userId="a88e4583-73a0-45e2-8fe2-a5f5f988bdc8" providerId="ADAL" clId="{9333E05B-9FD1-410D-A614-442A2D6B110F}" dt="2020-02-13T13:47:29.760" v="21"/>
        <pc:sldMkLst>
          <pc:docMk/>
          <pc:sldMk cId="4070572313" sldId="293"/>
        </pc:sldMkLst>
      </pc:sldChg>
      <pc:sldChg chg="del modTransition">
        <pc:chgData name="Schaffert Philipp" userId="a88e4583-73a0-45e2-8fe2-a5f5f988bdc8" providerId="ADAL" clId="{9333E05B-9FD1-410D-A614-442A2D6B110F}" dt="2020-02-17T10:28:14.821" v="239" actId="2696"/>
        <pc:sldMkLst>
          <pc:docMk/>
          <pc:sldMk cId="1965366197" sldId="303"/>
        </pc:sldMkLst>
      </pc:sldChg>
      <pc:sldChg chg="del modTransition">
        <pc:chgData name="Schaffert Philipp" userId="a88e4583-73a0-45e2-8fe2-a5f5f988bdc8" providerId="ADAL" clId="{9333E05B-9FD1-410D-A614-442A2D6B110F}" dt="2020-02-17T10:27:13.985" v="195" actId="2696"/>
        <pc:sldMkLst>
          <pc:docMk/>
          <pc:sldMk cId="3407043909" sldId="304"/>
        </pc:sldMkLst>
      </pc:sldChg>
      <pc:sldChg chg="del modTransition">
        <pc:chgData name="Schaffert Philipp" userId="a88e4583-73a0-45e2-8fe2-a5f5f988bdc8" providerId="ADAL" clId="{9333E05B-9FD1-410D-A614-442A2D6B110F}" dt="2020-02-17T10:27:15.183" v="196" actId="2696"/>
        <pc:sldMkLst>
          <pc:docMk/>
          <pc:sldMk cId="4095803853" sldId="305"/>
        </pc:sldMkLst>
      </pc:sldChg>
      <pc:sldChg chg="del modTransition">
        <pc:chgData name="Schaffert Philipp" userId="a88e4583-73a0-45e2-8fe2-a5f5f988bdc8" providerId="ADAL" clId="{9333E05B-9FD1-410D-A614-442A2D6B110F}" dt="2020-02-17T10:27:16.312" v="197" actId="2696"/>
        <pc:sldMkLst>
          <pc:docMk/>
          <pc:sldMk cId="2740495474" sldId="306"/>
        </pc:sldMkLst>
      </pc:sldChg>
      <pc:sldChg chg="del modTransition">
        <pc:chgData name="Schaffert Philipp" userId="a88e4583-73a0-45e2-8fe2-a5f5f988bdc8" providerId="ADAL" clId="{9333E05B-9FD1-410D-A614-442A2D6B110F}" dt="2020-02-17T10:28:00.620" v="236" actId="2696"/>
        <pc:sldMkLst>
          <pc:docMk/>
          <pc:sldMk cId="4188163000" sldId="310"/>
        </pc:sldMkLst>
      </pc:sldChg>
      <pc:sldChg chg="del modTransition">
        <pc:chgData name="Schaffert Philipp" userId="a88e4583-73a0-45e2-8fe2-a5f5f988bdc8" providerId="ADAL" clId="{9333E05B-9FD1-410D-A614-442A2D6B110F}" dt="2020-02-17T10:27:38.719" v="213" actId="2696"/>
        <pc:sldMkLst>
          <pc:docMk/>
          <pc:sldMk cId="2901091820" sldId="313"/>
        </pc:sldMkLst>
      </pc:sldChg>
      <pc:sldChg chg="del modTransition">
        <pc:chgData name="Schaffert Philipp" userId="a88e4583-73a0-45e2-8fe2-a5f5f988bdc8" providerId="ADAL" clId="{9333E05B-9FD1-410D-A614-442A2D6B110F}" dt="2020-02-13T13:58:45.672" v="48" actId="2696"/>
        <pc:sldMkLst>
          <pc:docMk/>
          <pc:sldMk cId="407519623" sldId="315"/>
        </pc:sldMkLst>
      </pc:sldChg>
      <pc:sldChg chg="modSp">
        <pc:chgData name="Schaffert Philipp" userId="a88e4583-73a0-45e2-8fe2-a5f5f988bdc8" providerId="ADAL" clId="{9333E05B-9FD1-410D-A614-442A2D6B110F}" dt="2020-02-13T14:35:30.001" v="188" actId="20577"/>
        <pc:sldMkLst>
          <pc:docMk/>
          <pc:sldMk cId="3751752660" sldId="317"/>
        </pc:sldMkLst>
        <pc:spChg chg="mod">
          <ac:chgData name="Schaffert Philipp" userId="a88e4583-73a0-45e2-8fe2-a5f5f988bdc8" providerId="ADAL" clId="{9333E05B-9FD1-410D-A614-442A2D6B110F}" dt="2020-02-13T14:35:30.001" v="188" actId="20577"/>
          <ac:spMkLst>
            <pc:docMk/>
            <pc:sldMk cId="3751752660" sldId="317"/>
            <ac:spMk id="19" creationId="{00000000-0000-0000-0000-000000000000}"/>
          </ac:spMkLst>
        </pc:spChg>
      </pc:sldChg>
      <pc:sldChg chg="del modTransition">
        <pc:chgData name="Schaffert Philipp" userId="a88e4583-73a0-45e2-8fe2-a5f5f988bdc8" providerId="ADAL" clId="{9333E05B-9FD1-410D-A614-442A2D6B110F}" dt="2020-02-17T10:28:01.221" v="237" actId="2696"/>
        <pc:sldMkLst>
          <pc:docMk/>
          <pc:sldMk cId="1310577666" sldId="321"/>
        </pc:sldMkLst>
      </pc:sldChg>
      <pc:sldChg chg="del modTransition">
        <pc:chgData name="Schaffert Philipp" userId="a88e4583-73a0-45e2-8fe2-a5f5f988bdc8" providerId="ADAL" clId="{9333E05B-9FD1-410D-A614-442A2D6B110F}" dt="2020-02-17T10:27:22.021" v="201" actId="2696"/>
        <pc:sldMkLst>
          <pc:docMk/>
          <pc:sldMk cId="664353489" sldId="326"/>
        </pc:sldMkLst>
      </pc:sldChg>
      <pc:sldChg chg="del modTransition">
        <pc:chgData name="Schaffert Philipp" userId="a88e4583-73a0-45e2-8fe2-a5f5f988bdc8" providerId="ADAL" clId="{9333E05B-9FD1-410D-A614-442A2D6B110F}" dt="2020-02-17T10:27:18.126" v="198" actId="2696"/>
        <pc:sldMkLst>
          <pc:docMk/>
          <pc:sldMk cId="4153451145" sldId="327"/>
        </pc:sldMkLst>
      </pc:sldChg>
      <pc:sldChg chg="del modTransition">
        <pc:chgData name="Schaffert Philipp" userId="a88e4583-73a0-45e2-8fe2-a5f5f988bdc8" providerId="ADAL" clId="{9333E05B-9FD1-410D-A614-442A2D6B110F}" dt="2020-02-17T10:27:19.227" v="199" actId="2696"/>
        <pc:sldMkLst>
          <pc:docMk/>
          <pc:sldMk cId="689227933" sldId="328"/>
        </pc:sldMkLst>
      </pc:sldChg>
      <pc:sldChg chg="del modTransition">
        <pc:chgData name="Schaffert Philipp" userId="a88e4583-73a0-45e2-8fe2-a5f5f988bdc8" providerId="ADAL" clId="{9333E05B-9FD1-410D-A614-442A2D6B110F}" dt="2020-02-17T10:27:21.088" v="200" actId="2696"/>
        <pc:sldMkLst>
          <pc:docMk/>
          <pc:sldMk cId="1353606271" sldId="329"/>
        </pc:sldMkLst>
      </pc:sldChg>
      <pc:sldChg chg="del modTransition">
        <pc:chgData name="Schaffert Philipp" userId="a88e4583-73a0-45e2-8fe2-a5f5f988bdc8" providerId="ADAL" clId="{9333E05B-9FD1-410D-A614-442A2D6B110F}" dt="2020-02-17T10:27:23.044" v="202" actId="2696"/>
        <pc:sldMkLst>
          <pc:docMk/>
          <pc:sldMk cId="840454655" sldId="330"/>
        </pc:sldMkLst>
      </pc:sldChg>
      <pc:sldChg chg="del modTransition">
        <pc:chgData name="Schaffert Philipp" userId="a88e4583-73a0-45e2-8fe2-a5f5f988bdc8" providerId="ADAL" clId="{9333E05B-9FD1-410D-A614-442A2D6B110F}" dt="2020-02-17T10:27:44.032" v="220" actId="2696"/>
        <pc:sldMkLst>
          <pc:docMk/>
          <pc:sldMk cId="3753378927" sldId="344"/>
        </pc:sldMkLst>
      </pc:sldChg>
      <pc:sldChg chg="del modTransition">
        <pc:chgData name="Schaffert Philipp" userId="a88e4583-73a0-45e2-8fe2-a5f5f988bdc8" providerId="ADAL" clId="{9333E05B-9FD1-410D-A614-442A2D6B110F}" dt="2020-02-17T10:27:45.495" v="222" actId="2696"/>
        <pc:sldMkLst>
          <pc:docMk/>
          <pc:sldMk cId="3872662578" sldId="348"/>
        </pc:sldMkLst>
      </pc:sldChg>
      <pc:sldChg chg="del modTransition">
        <pc:chgData name="Schaffert Philipp" userId="a88e4583-73a0-45e2-8fe2-a5f5f988bdc8" providerId="ADAL" clId="{9333E05B-9FD1-410D-A614-442A2D6B110F}" dt="2020-02-17T10:27:41.250" v="216" actId="2696"/>
        <pc:sldMkLst>
          <pc:docMk/>
          <pc:sldMk cId="3413090409" sldId="350"/>
        </pc:sldMkLst>
      </pc:sldChg>
      <pc:sldChg chg="del modTransition">
        <pc:chgData name="Schaffert Philipp" userId="a88e4583-73a0-45e2-8fe2-a5f5f988bdc8" providerId="ADAL" clId="{9333E05B-9FD1-410D-A614-442A2D6B110F}" dt="2020-02-17T10:27:44.754" v="221" actId="2696"/>
        <pc:sldMkLst>
          <pc:docMk/>
          <pc:sldMk cId="74132452" sldId="354"/>
        </pc:sldMkLst>
      </pc:sldChg>
      <pc:sldChg chg="del modTransition">
        <pc:chgData name="Schaffert Philipp" userId="a88e4583-73a0-45e2-8fe2-a5f5f988bdc8" providerId="ADAL" clId="{9333E05B-9FD1-410D-A614-442A2D6B110F}" dt="2020-02-17T10:27:46.866" v="224" actId="2696"/>
        <pc:sldMkLst>
          <pc:docMk/>
          <pc:sldMk cId="3969584993" sldId="355"/>
        </pc:sldMkLst>
      </pc:sldChg>
      <pc:sldChg chg="del modTransition">
        <pc:chgData name="Schaffert Philipp" userId="a88e4583-73a0-45e2-8fe2-a5f5f988bdc8" providerId="ADAL" clId="{9333E05B-9FD1-410D-A614-442A2D6B110F}" dt="2020-02-17T10:27:47.470" v="225" actId="2696"/>
        <pc:sldMkLst>
          <pc:docMk/>
          <pc:sldMk cId="1301044126" sldId="356"/>
        </pc:sldMkLst>
      </pc:sldChg>
      <pc:sldChg chg="del modTransition">
        <pc:chgData name="Schaffert Philipp" userId="a88e4583-73a0-45e2-8fe2-a5f5f988bdc8" providerId="ADAL" clId="{9333E05B-9FD1-410D-A614-442A2D6B110F}" dt="2020-02-17T10:27:48.269" v="226" actId="2696"/>
        <pc:sldMkLst>
          <pc:docMk/>
          <pc:sldMk cId="1173855614" sldId="360"/>
        </pc:sldMkLst>
      </pc:sldChg>
      <pc:sldChg chg="del modTransition">
        <pc:chgData name="Schaffert Philipp" userId="a88e4583-73a0-45e2-8fe2-a5f5f988bdc8" providerId="ADAL" clId="{9333E05B-9FD1-410D-A614-442A2D6B110F}" dt="2020-02-17T10:27:37.688" v="212" actId="2696"/>
        <pc:sldMkLst>
          <pc:docMk/>
          <pc:sldMk cId="637005997" sldId="361"/>
        </pc:sldMkLst>
      </pc:sldChg>
      <pc:sldChg chg="del modTransition">
        <pc:chgData name="Schaffert Philipp" userId="a88e4583-73a0-45e2-8fe2-a5f5f988bdc8" providerId="ADAL" clId="{9333E05B-9FD1-410D-A614-442A2D6B110F}" dt="2020-02-17T10:27:27.752" v="205" actId="2696"/>
        <pc:sldMkLst>
          <pc:docMk/>
          <pc:sldMk cId="1658926412" sldId="362"/>
        </pc:sldMkLst>
      </pc:sldChg>
      <pc:sldChg chg="del modTransition">
        <pc:chgData name="Schaffert Philipp" userId="a88e4583-73a0-45e2-8fe2-a5f5f988bdc8" providerId="ADAL" clId="{9333E05B-9FD1-410D-A614-442A2D6B110F}" dt="2020-02-17T10:27:28.489" v="206" actId="2696"/>
        <pc:sldMkLst>
          <pc:docMk/>
          <pc:sldMk cId="1010267229" sldId="363"/>
        </pc:sldMkLst>
      </pc:sldChg>
      <pc:sldChg chg="ord">
        <pc:chgData name="Schaffert Philipp" userId="a88e4583-73a0-45e2-8fe2-a5f5f988bdc8" providerId="ADAL" clId="{9333E05B-9FD1-410D-A614-442A2D6B110F}" dt="2020-02-13T14:03:32.005" v="79"/>
        <pc:sldMkLst>
          <pc:docMk/>
          <pc:sldMk cId="582137699" sldId="364"/>
        </pc:sldMkLst>
      </pc:sldChg>
      <pc:sldChg chg="modSp modAnim">
        <pc:chgData name="Schaffert Philipp" userId="a88e4583-73a0-45e2-8fe2-a5f5f988bdc8" providerId="ADAL" clId="{9333E05B-9FD1-410D-A614-442A2D6B110F}" dt="2020-02-13T14:13:14.251" v="147" actId="20577"/>
        <pc:sldMkLst>
          <pc:docMk/>
          <pc:sldMk cId="3934014114" sldId="365"/>
        </pc:sldMkLst>
        <pc:spChg chg="mod">
          <ac:chgData name="Schaffert Philipp" userId="a88e4583-73a0-45e2-8fe2-a5f5f988bdc8" providerId="ADAL" clId="{9333E05B-9FD1-410D-A614-442A2D6B110F}" dt="2020-02-13T14:00:29.164" v="52"/>
          <ac:spMkLst>
            <pc:docMk/>
            <pc:sldMk cId="3934014114" sldId="365"/>
            <ac:spMk id="2" creationId="{00000000-0000-0000-0000-000000000000}"/>
          </ac:spMkLst>
        </pc:spChg>
        <pc:spChg chg="mod">
          <ac:chgData name="Schaffert Philipp" userId="a88e4583-73a0-45e2-8fe2-a5f5f988bdc8" providerId="ADAL" clId="{9333E05B-9FD1-410D-A614-442A2D6B110F}" dt="2020-02-13T14:01:35.311" v="75" actId="6549"/>
          <ac:spMkLst>
            <pc:docMk/>
            <pc:sldMk cId="3934014114" sldId="365"/>
            <ac:spMk id="19" creationId="{77AEA4D2-6E89-4D76-98F3-4148F9C5EBC1}"/>
          </ac:spMkLst>
        </pc:spChg>
        <pc:spChg chg="mod">
          <ac:chgData name="Schaffert Philipp" userId="a88e4583-73a0-45e2-8fe2-a5f5f988bdc8" providerId="ADAL" clId="{9333E05B-9FD1-410D-A614-442A2D6B110F}" dt="2020-02-13T14:13:14.251" v="147" actId="20577"/>
          <ac:spMkLst>
            <pc:docMk/>
            <pc:sldMk cId="3934014114" sldId="365"/>
            <ac:spMk id="30" creationId="{00000000-0000-0000-0000-000000000000}"/>
          </ac:spMkLst>
        </pc:spChg>
        <pc:graphicFrameChg chg="modGraphic">
          <ac:chgData name="Schaffert Philipp" userId="a88e4583-73a0-45e2-8fe2-a5f5f988bdc8" providerId="ADAL" clId="{9333E05B-9FD1-410D-A614-442A2D6B110F}" dt="2020-02-13T14:01:48.997" v="77" actId="20577"/>
          <ac:graphicFrameMkLst>
            <pc:docMk/>
            <pc:sldMk cId="3934014114" sldId="365"/>
            <ac:graphicFrameMk id="8" creationId="{00000000-0000-0000-0000-000000000000}"/>
          </ac:graphicFrameMkLst>
        </pc:graphicFrameChg>
      </pc:sldChg>
      <pc:sldChg chg="del modTransition">
        <pc:chgData name="Schaffert Philipp" userId="a88e4583-73a0-45e2-8fe2-a5f5f988bdc8" providerId="ADAL" clId="{9333E05B-9FD1-410D-A614-442A2D6B110F}" dt="2020-02-17T10:27:31.601" v="207" actId="2696"/>
        <pc:sldMkLst>
          <pc:docMk/>
          <pc:sldMk cId="2934513235" sldId="366"/>
        </pc:sldMkLst>
      </pc:sldChg>
      <pc:sldChg chg="del modTransition">
        <pc:chgData name="Schaffert Philipp" userId="a88e4583-73a0-45e2-8fe2-a5f5f988bdc8" providerId="ADAL" clId="{9333E05B-9FD1-410D-A614-442A2D6B110F}" dt="2020-02-17T10:27:32.482" v="208" actId="2696"/>
        <pc:sldMkLst>
          <pc:docMk/>
          <pc:sldMk cId="995022934" sldId="367"/>
        </pc:sldMkLst>
      </pc:sldChg>
      <pc:sldChg chg="del modTransition">
        <pc:chgData name="Schaffert Philipp" userId="a88e4583-73a0-45e2-8fe2-a5f5f988bdc8" providerId="ADAL" clId="{9333E05B-9FD1-410D-A614-442A2D6B110F}" dt="2020-02-17T10:27:33.127" v="209" actId="2696"/>
        <pc:sldMkLst>
          <pc:docMk/>
          <pc:sldMk cId="3511758674" sldId="368"/>
        </pc:sldMkLst>
      </pc:sldChg>
      <pc:sldChg chg="del modTransition">
        <pc:chgData name="Schaffert Philipp" userId="a88e4583-73a0-45e2-8fe2-a5f5f988bdc8" providerId="ADAL" clId="{9333E05B-9FD1-410D-A614-442A2D6B110F}" dt="2020-02-17T10:27:35.120" v="210" actId="2696"/>
        <pc:sldMkLst>
          <pc:docMk/>
          <pc:sldMk cId="1650462985" sldId="369"/>
        </pc:sldMkLst>
      </pc:sldChg>
      <pc:sldChg chg="ord">
        <pc:chgData name="Schaffert Philipp" userId="a88e4583-73a0-45e2-8fe2-a5f5f988bdc8" providerId="ADAL" clId="{9333E05B-9FD1-410D-A614-442A2D6B110F}" dt="2020-02-13T14:04:09.871" v="80"/>
        <pc:sldMkLst>
          <pc:docMk/>
          <pc:sldMk cId="286808996" sldId="371"/>
        </pc:sldMkLst>
      </pc:sldChg>
      <pc:sldChg chg="ord">
        <pc:chgData name="Schaffert Philipp" userId="a88e4583-73a0-45e2-8fe2-a5f5f988bdc8" providerId="ADAL" clId="{9333E05B-9FD1-410D-A614-442A2D6B110F}" dt="2020-02-13T14:04:09.871" v="80"/>
        <pc:sldMkLst>
          <pc:docMk/>
          <pc:sldMk cId="1371916404" sldId="372"/>
        </pc:sldMkLst>
      </pc:sldChg>
      <pc:sldChg chg="del modTransition">
        <pc:chgData name="Schaffert Philipp" userId="a88e4583-73a0-45e2-8fe2-a5f5f988bdc8" providerId="ADAL" clId="{9333E05B-9FD1-410D-A614-442A2D6B110F}" dt="2020-02-17T10:27:24.019" v="203" actId="2696"/>
        <pc:sldMkLst>
          <pc:docMk/>
          <pc:sldMk cId="2193704092" sldId="373"/>
        </pc:sldMkLst>
      </pc:sldChg>
      <pc:sldChg chg="del modTransition">
        <pc:chgData name="Schaffert Philipp" userId="a88e4583-73a0-45e2-8fe2-a5f5f988bdc8" providerId="ADAL" clId="{9333E05B-9FD1-410D-A614-442A2D6B110F}" dt="2020-02-17T10:27:24.909" v="204" actId="2696"/>
        <pc:sldMkLst>
          <pc:docMk/>
          <pc:sldMk cId="704348126" sldId="374"/>
        </pc:sldMkLst>
      </pc:sldChg>
      <pc:sldChg chg="modSp ord">
        <pc:chgData name="Schaffert Philipp" userId="a88e4583-73a0-45e2-8fe2-a5f5f988bdc8" providerId="ADAL" clId="{9333E05B-9FD1-410D-A614-442A2D6B110F}" dt="2020-02-13T14:03:10.355" v="78"/>
        <pc:sldMkLst>
          <pc:docMk/>
          <pc:sldMk cId="1640425212" sldId="377"/>
        </pc:sldMkLst>
        <pc:spChg chg="mod">
          <ac:chgData name="Schaffert Philipp" userId="a88e4583-73a0-45e2-8fe2-a5f5f988bdc8" providerId="ADAL" clId="{9333E05B-9FD1-410D-A614-442A2D6B110F}" dt="2020-02-13T13:54:37.308" v="42" actId="20577"/>
          <ac:spMkLst>
            <pc:docMk/>
            <pc:sldMk cId="1640425212" sldId="377"/>
            <ac:spMk id="21" creationId="{3BAE1ACD-E8B6-4EF6-9A0C-D69677A74A35}"/>
          </ac:spMkLst>
        </pc:spChg>
      </pc:sldChg>
      <pc:sldChg chg="del modTransition">
        <pc:chgData name="Schaffert Philipp" userId="a88e4583-73a0-45e2-8fe2-a5f5f988bdc8" providerId="ADAL" clId="{9333E05B-9FD1-410D-A614-442A2D6B110F}" dt="2020-02-17T10:27:36.707" v="211" actId="2696"/>
        <pc:sldMkLst>
          <pc:docMk/>
          <pc:sldMk cId="2633458817" sldId="378"/>
        </pc:sldMkLst>
      </pc:sldChg>
      <pc:sldChg chg="del modTransition">
        <pc:chgData name="Schaffert Philipp" userId="a88e4583-73a0-45e2-8fe2-a5f5f988bdc8" providerId="ADAL" clId="{9333E05B-9FD1-410D-A614-442A2D6B110F}" dt="2020-02-17T10:27:39.535" v="214" actId="2696"/>
        <pc:sldMkLst>
          <pc:docMk/>
          <pc:sldMk cId="3150850616" sldId="379"/>
        </pc:sldMkLst>
      </pc:sldChg>
      <pc:sldChg chg="del modTransition">
        <pc:chgData name="Schaffert Philipp" userId="a88e4583-73a0-45e2-8fe2-a5f5f988bdc8" providerId="ADAL" clId="{9333E05B-9FD1-410D-A614-442A2D6B110F}" dt="2020-02-17T10:27:40.537" v="215" actId="2696"/>
        <pc:sldMkLst>
          <pc:docMk/>
          <pc:sldMk cId="2039291408" sldId="380"/>
        </pc:sldMkLst>
      </pc:sldChg>
      <pc:sldChg chg="del modTransition">
        <pc:chgData name="Schaffert Philipp" userId="a88e4583-73a0-45e2-8fe2-a5f5f988bdc8" providerId="ADAL" clId="{9333E05B-9FD1-410D-A614-442A2D6B110F}" dt="2020-02-17T10:27:46.177" v="223" actId="2696"/>
        <pc:sldMkLst>
          <pc:docMk/>
          <pc:sldMk cId="3939656485" sldId="381"/>
        </pc:sldMkLst>
      </pc:sldChg>
      <pc:sldChg chg="del modTransition">
        <pc:chgData name="Schaffert Philipp" userId="a88e4583-73a0-45e2-8fe2-a5f5f988bdc8" providerId="ADAL" clId="{9333E05B-9FD1-410D-A614-442A2D6B110F}" dt="2020-02-17T10:28:07.219" v="238" actId="2696"/>
        <pc:sldMkLst>
          <pc:docMk/>
          <pc:sldMk cId="3137620618" sldId="382"/>
        </pc:sldMkLst>
      </pc:sldChg>
      <pc:sldChg chg="del modTransition">
        <pc:chgData name="Schaffert Philipp" userId="a88e4583-73a0-45e2-8fe2-a5f5f988bdc8" providerId="ADAL" clId="{9333E05B-9FD1-410D-A614-442A2D6B110F}" dt="2020-02-17T10:27:41.854" v="217" actId="2696"/>
        <pc:sldMkLst>
          <pc:docMk/>
          <pc:sldMk cId="1433015333" sldId="383"/>
        </pc:sldMkLst>
      </pc:sldChg>
      <pc:sldChg chg="del modTransition">
        <pc:chgData name="Schaffert Philipp" userId="a88e4583-73a0-45e2-8fe2-a5f5f988bdc8" providerId="ADAL" clId="{9333E05B-9FD1-410D-A614-442A2D6B110F}" dt="2020-02-17T10:27:42.502" v="218" actId="2696"/>
        <pc:sldMkLst>
          <pc:docMk/>
          <pc:sldMk cId="3467333723" sldId="384"/>
        </pc:sldMkLst>
      </pc:sldChg>
      <pc:sldChg chg="del modTransition">
        <pc:chgData name="Schaffert Philipp" userId="a88e4583-73a0-45e2-8fe2-a5f5f988bdc8" providerId="ADAL" clId="{9333E05B-9FD1-410D-A614-442A2D6B110F}" dt="2020-02-17T10:27:43.231" v="219" actId="2696"/>
        <pc:sldMkLst>
          <pc:docMk/>
          <pc:sldMk cId="2875516286" sldId="385"/>
        </pc:sldMkLst>
      </pc:sldChg>
      <pc:sldChg chg="del modTransition">
        <pc:chgData name="Schaffert Philipp" userId="a88e4583-73a0-45e2-8fe2-a5f5f988bdc8" providerId="ADAL" clId="{9333E05B-9FD1-410D-A614-442A2D6B110F}" dt="2020-02-17T10:27:50.719" v="229" actId="2696"/>
        <pc:sldMkLst>
          <pc:docMk/>
          <pc:sldMk cId="2301103926" sldId="388"/>
        </pc:sldMkLst>
      </pc:sldChg>
      <pc:sldChg chg="del modTransition">
        <pc:chgData name="Schaffert Philipp" userId="a88e4583-73a0-45e2-8fe2-a5f5f988bdc8" providerId="ADAL" clId="{9333E05B-9FD1-410D-A614-442A2D6B110F}" dt="2020-02-17T10:27:51.470" v="230" actId="2696"/>
        <pc:sldMkLst>
          <pc:docMk/>
          <pc:sldMk cId="1461178298" sldId="389"/>
        </pc:sldMkLst>
      </pc:sldChg>
      <pc:sldChg chg="add del modTransition">
        <pc:chgData name="Schaffert Philipp" userId="a88e4583-73a0-45e2-8fe2-a5f5f988bdc8" providerId="ADAL" clId="{9333E05B-9FD1-410D-A614-442A2D6B110F}" dt="2020-02-17T10:27:57.094" v="234" actId="2696"/>
        <pc:sldMkLst>
          <pc:docMk/>
          <pc:sldMk cId="1150099668" sldId="390"/>
        </pc:sldMkLst>
      </pc:sldChg>
      <pc:sldChg chg="ord">
        <pc:chgData name="Schaffert Philipp" userId="a88e4583-73a0-45e2-8fe2-a5f5f988bdc8" providerId="ADAL" clId="{9333E05B-9FD1-410D-A614-442A2D6B110F}" dt="2020-02-13T13:57:36.974" v="46"/>
        <pc:sldMkLst>
          <pc:docMk/>
          <pc:sldMk cId="764734997" sldId="392"/>
        </pc:sldMkLst>
      </pc:sldChg>
      <pc:sldChg chg="del modTransition">
        <pc:chgData name="Schaffert Philipp" userId="a88e4583-73a0-45e2-8fe2-a5f5f988bdc8" providerId="ADAL" clId="{9333E05B-9FD1-410D-A614-442A2D6B110F}" dt="2020-02-17T10:27:52.156" v="231" actId="2696"/>
        <pc:sldMkLst>
          <pc:docMk/>
          <pc:sldMk cId="3441481480" sldId="393"/>
        </pc:sldMkLst>
      </pc:sldChg>
      <pc:sldChg chg="del modTransition">
        <pc:chgData name="Schaffert Philipp" userId="a88e4583-73a0-45e2-8fe2-a5f5f988bdc8" providerId="ADAL" clId="{9333E05B-9FD1-410D-A614-442A2D6B110F}" dt="2020-02-17T10:27:59.869" v="235" actId="2696"/>
        <pc:sldMkLst>
          <pc:docMk/>
          <pc:sldMk cId="1731868558" sldId="394"/>
        </pc:sldMkLst>
      </pc:sldChg>
      <pc:sldChg chg="del modTransition">
        <pc:chgData name="Schaffert Philipp" userId="a88e4583-73a0-45e2-8fe2-a5f5f988bdc8" providerId="ADAL" clId="{9333E05B-9FD1-410D-A614-442A2D6B110F}" dt="2020-02-17T10:27:48.999" v="227" actId="2696"/>
        <pc:sldMkLst>
          <pc:docMk/>
          <pc:sldMk cId="1586337553" sldId="536"/>
        </pc:sldMkLst>
      </pc:sldChg>
      <pc:sldChg chg="del modTransition">
        <pc:chgData name="Schaffert Philipp" userId="a88e4583-73a0-45e2-8fe2-a5f5f988bdc8" providerId="ADAL" clId="{9333E05B-9FD1-410D-A614-442A2D6B110F}" dt="2020-02-17T10:27:49.836" v="228" actId="2696"/>
        <pc:sldMkLst>
          <pc:docMk/>
          <pc:sldMk cId="2792852263" sldId="537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25400" y="-4763"/>
            <a:ext cx="7078663" cy="5310188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 bwMode="gray">
          <a:xfrm>
            <a:off x="676171" y="5461443"/>
            <a:ext cx="378357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500" b="0" baseline="0" dirty="0">
                <a:solidFill>
                  <a:schemeClr val="accent6"/>
                </a:solidFill>
                <a:latin typeface="EnBW DIN Pro"/>
                <a:ea typeface="DIN-Regular" panose="020B0500010101010101" pitchFamily="34" charset="0"/>
                <a:cs typeface="EnBW DIN Pro"/>
              </a:rPr>
              <a:t>Notizen:</a:t>
            </a:r>
          </a:p>
        </p:txBody>
      </p:sp>
      <p:sp>
        <p:nvSpPr>
          <p:cNvPr id="11" name="Notizenplatzhalter 10"/>
          <p:cNvSpPr>
            <a:spLocks noGrp="1"/>
          </p:cNvSpPr>
          <p:nvPr>
            <p:ph type="body" sz="quarter" idx="3"/>
          </p:nvPr>
        </p:nvSpPr>
        <p:spPr bwMode="gray">
          <a:xfrm>
            <a:off x="676171" y="5956935"/>
            <a:ext cx="5783418" cy="364034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03729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600"/>
      </a:spcBef>
      <a:defRPr lang="de-DE" sz="1400" kern="1200" baseline="0" dirty="0" smtClean="0">
        <a:solidFill>
          <a:schemeClr val="tx1"/>
        </a:solidFill>
        <a:latin typeface="EnBW DIN Pro" panose="020B0504020101020102" pitchFamily="34" charset="0"/>
        <a:ea typeface="+mn-ea"/>
        <a:cs typeface="EnBW DIN Pro" panose="020B0504020101020102" pitchFamily="34" charset="0"/>
      </a:defRPr>
    </a:lvl1pPr>
    <a:lvl2pPr marL="162000" indent="-162000" algn="l" defTabSz="914400" rtl="0" eaLnBrk="1" latinLnBrk="0" hangingPunct="1">
      <a:spcBef>
        <a:spcPts val="600"/>
      </a:spcBef>
      <a:buClr>
        <a:schemeClr val="accent6"/>
      </a:buClr>
      <a:buFont typeface="EnBW DIN Pro" panose="020B0504020101020102" pitchFamily="34" charset="0"/>
      <a:buChar char="»"/>
      <a:defRPr lang="de-DE" sz="1400" kern="1200" dirty="0" smtClean="0">
        <a:solidFill>
          <a:schemeClr val="tx1"/>
        </a:solidFill>
        <a:latin typeface="EnBW DIN Pro" panose="020B0504020101020102" pitchFamily="34" charset="0"/>
        <a:ea typeface="+mn-ea"/>
        <a:cs typeface="EnBW DIN Pro" panose="020B0504020101020102" pitchFamily="34" charset="0"/>
      </a:defRPr>
    </a:lvl2pPr>
    <a:lvl3pPr marL="324000" indent="-162000" algn="l" defTabSz="914400" rtl="0" eaLnBrk="1" latinLnBrk="0" hangingPunct="1">
      <a:spcBef>
        <a:spcPts val="300"/>
      </a:spcBef>
      <a:buFont typeface="Symbol" panose="05050102010706020507" pitchFamily="18" charset="2"/>
      <a:buChar char="-"/>
      <a:defRPr lang="de-DE" sz="1400" kern="1200" dirty="0" smtClean="0">
        <a:solidFill>
          <a:schemeClr val="tx1"/>
        </a:solidFill>
        <a:latin typeface="EnBW DIN Pro" panose="020B0504020101020102" pitchFamily="34" charset="0"/>
        <a:ea typeface="+mn-ea"/>
        <a:cs typeface="EnBW DIN Pro" panose="020B0504020101020102" pitchFamily="34" charset="0"/>
      </a:defRPr>
    </a:lvl3pPr>
    <a:lvl4pPr marL="504000" indent="-162000" algn="l" defTabSz="914400" rtl="0" eaLnBrk="1" latinLnBrk="0" hangingPunct="1">
      <a:spcBef>
        <a:spcPts val="300"/>
      </a:spcBef>
      <a:buFont typeface="Symbol" panose="05050102010706020507" pitchFamily="18" charset="2"/>
      <a:buChar char="-"/>
      <a:defRPr lang="de-DE" sz="1200" kern="1200" dirty="0" smtClean="0">
        <a:solidFill>
          <a:schemeClr val="tx1"/>
        </a:solidFill>
        <a:latin typeface="EnBW DIN Pro" panose="020B0504020101020102" pitchFamily="34" charset="0"/>
        <a:ea typeface="+mn-ea"/>
        <a:cs typeface="EnBW DIN Pro" panose="020B0504020101020102" pitchFamily="34" charset="0"/>
      </a:defRPr>
    </a:lvl4pPr>
    <a:lvl5pPr marL="666000" indent="-162000" algn="l" defTabSz="914400" rtl="0" eaLnBrk="1" latinLnBrk="0" hangingPunct="1">
      <a:spcBef>
        <a:spcPts val="300"/>
      </a:spcBef>
      <a:buFont typeface="Symbol" panose="05050102010706020507" pitchFamily="18" charset="2"/>
      <a:buChar char="-"/>
      <a:defRPr lang="de-DE" sz="1200" kern="1200" dirty="0">
        <a:solidFill>
          <a:schemeClr val="tx1"/>
        </a:solidFill>
        <a:latin typeface="EnBW DIN Pro" panose="020B0504020101020102" pitchFamily="34" charset="0"/>
        <a:ea typeface="+mn-ea"/>
        <a:cs typeface="EnBW DIN Pro" panose="020B0504020101020102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/>
          </p:nvPr>
        </p:nvSpPr>
        <p:spPr>
          <a:xfrm>
            <a:off x="25400" y="-3175"/>
            <a:ext cx="7077075" cy="5308600"/>
          </a:xfrm>
        </p:spPr>
      </p:sp>
      <p:sp>
        <p:nvSpPr>
          <p:cNvPr id="5" name="Notizen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4385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/>
              <a:t>Register Start, Gruppe Absatz</a:t>
            </a:r>
          </a:p>
          <a:p>
            <a:r>
              <a:rPr lang="de-DE" dirty="0"/>
              <a:t>Liste Ebene 1 = Headline</a:t>
            </a:r>
          </a:p>
          <a:p>
            <a:r>
              <a:rPr lang="de-DE" dirty="0"/>
              <a:t>Liste Ebene 2 = Fließtext</a:t>
            </a:r>
          </a:p>
          <a:p>
            <a:r>
              <a:rPr lang="de-DE" dirty="0"/>
              <a:t>Liste Ebene 3 = Aufzählung</a:t>
            </a:r>
          </a:p>
          <a:p>
            <a:r>
              <a:rPr lang="de-DE" dirty="0"/>
              <a:t>Liste Ebene 4 = Small Text</a:t>
            </a:r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25400" y="-3175"/>
            <a:ext cx="7077075" cy="5308600"/>
          </a:xfrm>
        </p:spPr>
      </p:sp>
    </p:spTree>
    <p:extLst>
      <p:ext uri="{BB962C8B-B14F-4D97-AF65-F5344CB8AC3E}">
        <p14:creationId xmlns:p14="http://schemas.microsoft.com/office/powerpoint/2010/main" val="1319897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1734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LWL-Hausanschluss</a:t>
            </a:r>
            <a:r>
              <a:rPr lang="de-DE" baseline="0" dirty="0"/>
              <a:t> NetCom BW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0026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2007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1545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ComHome</a:t>
            </a:r>
            <a:r>
              <a:rPr lang="de-DE" baseline="0" dirty="0"/>
              <a:t> </a:t>
            </a:r>
            <a:r>
              <a:rPr lang="de-DE" baseline="0" dirty="0" err="1"/>
              <a:t>basic</a:t>
            </a:r>
            <a:r>
              <a:rPr lang="de-DE" baseline="0" dirty="0"/>
              <a:t> 16.000 – 300.000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9911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400" b="1" i="0" u="none" strike="noStrike" kern="1200" baseline="0" dirty="0" err="1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FRITZ!Box</a:t>
            </a:r>
            <a:r>
              <a:rPr lang="de-DE" sz="1400" b="1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 7590 - Technische Daten</a:t>
            </a:r>
          </a:p>
          <a:p>
            <a:endParaRPr lang="de-DE" sz="1400" b="1" i="0" u="none" strike="noStrike" kern="1200" baseline="0" dirty="0">
              <a:solidFill>
                <a:schemeClr val="tx1"/>
              </a:solidFill>
              <a:effectLst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Alle DSL-Anschlüsse mit bis zu 300 MBit/s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IP-basiertes, analoges oder ISDN-Festnetz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4 x Gigabit-Ethernet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1 x Gigabit-WAN für den Anschluss an Kabel-/DSL-/Glasfasermodem oder Netzwerk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4 x 4 WLAN AC + N mit Multi-User MIMO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WLAN AC mit bis zu 1.733 MBit/s (5 GHz)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WLAN N mit bis zu 800 MBit/s (2,4 GHz)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2 x USB 3.0 für Speicher und Drucker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DECT-Basisstation für bis zu 6 Handgeräte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ISDN-S₀-Bus für ISDN-Telefone oder ISDN-Telefonanlage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2 x a/b-Port für analoge Telefone, Anrufbeantworter und Fax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5829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9082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6613788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platzhalter 8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62000" y="5971056"/>
            <a:ext cx="4329001" cy="153888"/>
          </a:xfrm>
          <a:solidFill>
            <a:srgbClr val="FFFFFF"/>
          </a:solidFill>
        </p:spPr>
        <p:txBody>
          <a:bodyPr wrap="square" lIns="306000" tIns="0" rIns="0">
            <a:spAutoFit/>
          </a:bodyPr>
          <a:lstStyle>
            <a:lvl1pPr>
              <a:defRPr lang="de-DE" sz="1000" b="0" kern="1200" dirty="0" smtClean="0">
                <a:solidFill>
                  <a:schemeClr val="tx1"/>
                </a:solidFill>
                <a:latin typeface="EnBW DIN Pro Medium" panose="020B0604020101020102" pitchFamily="34" charset="0"/>
                <a:ea typeface="+mn-ea"/>
                <a:cs typeface="EnBW DIN Pro Medium" panose="020B0604020101020102" pitchFamily="34" charset="0"/>
              </a:defRPr>
            </a:lvl1pPr>
          </a:lstStyle>
          <a:p>
            <a:pPr lvl="0"/>
            <a:r>
              <a:rPr lang="de-DE" dirty="0"/>
              <a:t>Ein Unternehmen der EnBW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61925" y="4020838"/>
            <a:ext cx="4329076" cy="1295400"/>
          </a:xfrm>
          <a:gradFill>
            <a:gsLst>
              <a:gs pos="0">
                <a:srgbClr val="FF9900"/>
              </a:gs>
              <a:gs pos="100000">
                <a:srgbClr val="EE7700"/>
              </a:gs>
            </a:gsLst>
            <a:lin ang="5400000" scaled="1"/>
          </a:gradFill>
        </p:spPr>
        <p:txBody>
          <a:bodyPr lIns="306000" tIns="288000"/>
          <a:lstStyle>
            <a:lvl1pPr>
              <a:lnSpc>
                <a:spcPct val="100000"/>
              </a:lnSpc>
              <a:spcBef>
                <a:spcPts val="0"/>
              </a:spcBef>
              <a:defRPr sz="1200" b="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noProof="0" dirty="0"/>
              <a:t>Zusatzinfo Subheadline 12pt</a:t>
            </a:r>
          </a:p>
          <a:p>
            <a:pPr lvl="1"/>
            <a:r>
              <a:rPr lang="de-DE" sz="900" noProof="0" dirty="0"/>
              <a:t>Abteilung oder Bereich</a:t>
            </a:r>
            <a:br>
              <a:rPr lang="de-DE" sz="900" noProof="0" dirty="0"/>
            </a:br>
            <a:r>
              <a:rPr lang="de-DE" sz="900" noProof="0" dirty="0"/>
              <a:t>Max Mustermann</a:t>
            </a:r>
            <a:br>
              <a:rPr lang="de-DE" sz="900" noProof="0" dirty="0"/>
            </a:br>
            <a:r>
              <a:rPr lang="de-DE" sz="900" noProof="0" dirty="0"/>
              <a:t>1. Juni 2014</a:t>
            </a:r>
          </a:p>
        </p:txBody>
      </p:sp>
      <p:sp>
        <p:nvSpPr>
          <p:cNvPr id="5" name="Rechteck 4"/>
          <p:cNvSpPr/>
          <p:nvPr/>
        </p:nvSpPr>
        <p:spPr bwMode="invGray">
          <a:xfrm>
            <a:off x="161999" y="162000"/>
            <a:ext cx="8820000" cy="3775075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3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449706" y="441185"/>
            <a:ext cx="8214831" cy="997196"/>
          </a:xfrm>
          <a:noFill/>
        </p:spPr>
        <p:txBody>
          <a:bodyPr lIns="0" tIns="0" rIns="0" bIns="0" anchor="t" anchorCtr="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6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pic>
        <p:nvPicPr>
          <p:cNvPr id="8" name="Bild 4" descr="NetComBW_Logo_BlauOrange_sRGB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796000"/>
            <a:ext cx="2384455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60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348780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 bwMode="gray">
          <a:xfrm>
            <a:off x="162000" y="1540799"/>
            <a:ext cx="8820000" cy="4912389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468312" y="4572000"/>
            <a:ext cx="3959225" cy="1638000"/>
          </a:xfrm>
          <a:solidFill>
            <a:schemeClr val="accent6"/>
          </a:solidFill>
        </p:spPr>
        <p:txBody>
          <a:bodyPr lIns="144000" tIns="144000" rIns="144000" bIns="144000"/>
          <a:lstStyle>
            <a:lvl1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EnBW DIN Pro"/>
                <a:cs typeface="EnBW DIN Pro"/>
                <a:sym typeface="EnBW DIN Pro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bg1"/>
                </a:solidFill>
              </a:defRPr>
            </a:lvl2pPr>
            <a:lvl3pPr marL="162000" indent="-1620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buFont typeface="EnBW DIN Pro" panose="020B0504020101020102" pitchFamily="34" charset="0"/>
              <a:buChar char="›"/>
              <a:defRPr sz="12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4pPr>
            <a:lvl5pPr>
              <a:lnSpc>
                <a:spcPts val="1500"/>
              </a:lnSpc>
              <a:spcAft>
                <a:spcPts val="0"/>
              </a:spcAft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5664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019983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3" y="5489352"/>
            <a:ext cx="3960796" cy="963836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468313" y="1700213"/>
            <a:ext cx="3959225" cy="40780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300"/>
              </a:spcBef>
              <a:defRPr lang="de-DE" sz="12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300"/>
              </a:spcBef>
              <a:defRPr lang="de-DE" sz="12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1"/>
          </p:nvPr>
        </p:nvSpPr>
        <p:spPr>
          <a:xfrm>
            <a:off x="468313" y="2276872"/>
            <a:ext cx="3959226" cy="312062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3pPr marL="162000" indent="-162000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16463" y="5489352"/>
            <a:ext cx="3960796" cy="963836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23"/>
          </p:nvPr>
        </p:nvSpPr>
        <p:spPr>
          <a:xfrm>
            <a:off x="4716463" y="1700213"/>
            <a:ext cx="3959225" cy="40780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300"/>
              </a:spcBef>
              <a:defRPr lang="de-DE" sz="12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300"/>
              </a:spcBef>
              <a:defRPr lang="de-DE" sz="12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Inhaltsplatzhalter 6"/>
          <p:cNvSpPr>
            <a:spLocks noGrp="1"/>
          </p:cNvSpPr>
          <p:nvPr>
            <p:ph sz="quarter" idx="24"/>
          </p:nvPr>
        </p:nvSpPr>
        <p:spPr>
          <a:xfrm>
            <a:off x="4716463" y="2276872"/>
            <a:ext cx="3959226" cy="312062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3pPr marL="162000" indent="-162000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2577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39036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468312" y="1699201"/>
            <a:ext cx="3959226" cy="3674016"/>
          </a:xfrm>
        </p:spPr>
        <p:txBody>
          <a:bodyPr/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62000" indent="-162000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8"/>
          </p:nvPr>
        </p:nvSpPr>
        <p:spPr>
          <a:xfrm>
            <a:off x="4716463" y="2276872"/>
            <a:ext cx="3937837" cy="4176316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Diagramm durch Klicken auf Symbol hinzufügen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3" y="5489352"/>
            <a:ext cx="3959226" cy="963836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23"/>
          </p:nvPr>
        </p:nvSpPr>
        <p:spPr>
          <a:xfrm>
            <a:off x="4716327" y="1700213"/>
            <a:ext cx="3942823" cy="40780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300"/>
              </a:spcBef>
              <a:defRPr lang="de-DE" sz="1200" b="1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300"/>
              </a:spcBef>
              <a:defRPr lang="de-DE" sz="12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79716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38635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468313" y="1700213"/>
            <a:ext cx="4032250" cy="473420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latin typeface="EnBW DIN Pro"/>
                <a:cs typeface="EnBW DIN Pro"/>
                <a:sym typeface="EnBW DIN Pro"/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15263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mit Bild (änderb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085847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61925" y="5400000"/>
            <a:ext cx="8820000" cy="1296000"/>
          </a:xfrm>
          <a:solidFill>
            <a:srgbClr val="FFFFFF"/>
          </a:solidFill>
        </p:spPr>
        <p:txBody>
          <a:bodyPr lIns="306000" tIns="568800" rIns="0"/>
          <a:lstStyle>
            <a:lvl1pPr>
              <a:defRPr lang="de-DE" sz="1000" b="0" kern="1200" dirty="0" smtClean="0">
                <a:solidFill>
                  <a:schemeClr val="tx1"/>
                </a:solidFill>
                <a:latin typeface="EnBW DIN Pro Medium" panose="020B0604020101020102" pitchFamily="34" charset="0"/>
                <a:ea typeface="+mn-ea"/>
                <a:cs typeface="EnBW DIN Pro Medium" panose="020B0604020101020102" pitchFamily="34" charset="0"/>
              </a:defRPr>
            </a:lvl1pPr>
          </a:lstStyle>
          <a:p>
            <a:pPr lvl="0"/>
            <a:r>
              <a:rPr lang="de-DE" dirty="0"/>
              <a:t>Ein Unternehmen der EnBW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1925" y="162000"/>
            <a:ext cx="4050000" cy="3775075"/>
          </a:xfr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2700000" scaled="1"/>
          </a:gradFill>
        </p:spPr>
        <p:txBody>
          <a:bodyPr lIns="288000" tIns="288000" rIns="288000" bIns="288000" anchor="t" anchorCtr="0">
            <a:noAutofit/>
          </a:bodyPr>
          <a:lstStyle>
            <a:lvl1pPr marL="0" indent="0">
              <a:lnSpc>
                <a:spcPct val="9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61925" y="4020838"/>
            <a:ext cx="2677975" cy="1295400"/>
          </a:xfrm>
          <a:gradFill>
            <a:gsLst>
              <a:gs pos="0">
                <a:srgbClr val="FF9900"/>
              </a:gs>
              <a:gs pos="100000">
                <a:srgbClr val="EE7700"/>
              </a:gs>
            </a:gsLst>
            <a:lin ang="5400000" scaled="1"/>
          </a:gradFill>
        </p:spPr>
        <p:txBody>
          <a:bodyPr lIns="306000" tIns="288000"/>
          <a:lstStyle>
            <a:lvl1pPr>
              <a:lnSpc>
                <a:spcPct val="100000"/>
              </a:lnSpc>
              <a:spcBef>
                <a:spcPts val="0"/>
              </a:spcBef>
              <a:defRPr sz="1200" b="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9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noProof="0" dirty="0"/>
              <a:t>Zusatzinfo Subheadline 12pt</a:t>
            </a:r>
          </a:p>
          <a:p>
            <a:pPr lvl="1"/>
            <a:r>
              <a:rPr lang="de-DE" sz="900" noProof="0" dirty="0"/>
              <a:t>Abteilung oder Bereich</a:t>
            </a:r>
            <a:br>
              <a:rPr lang="de-DE" sz="900" noProof="0" dirty="0"/>
            </a:br>
            <a:r>
              <a:rPr lang="de-DE" sz="900" noProof="0" dirty="0"/>
              <a:t>Max Mustermann</a:t>
            </a:r>
            <a:br>
              <a:rPr lang="de-DE" sz="900" noProof="0" dirty="0"/>
            </a:br>
            <a:r>
              <a:rPr lang="de-DE" sz="900" noProof="0" dirty="0"/>
              <a:t>1. Juni 2014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300000" y="5796000"/>
            <a:ext cx="2383200" cy="503775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773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od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7186937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/>
          <p:cNvSpPr/>
          <p:nvPr userDrawn="1"/>
        </p:nvSpPr>
        <p:spPr bwMode="white">
          <a:xfrm>
            <a:off x="161999" y="1540800"/>
            <a:ext cx="8820000" cy="4912388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2" y="1700212"/>
            <a:ext cx="8190838" cy="4743787"/>
          </a:xfrm>
        </p:spPr>
        <p:txBody>
          <a:bodyPr/>
          <a:lstStyle>
            <a:lvl1pPr marL="324000" indent="-324000"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b="1" baseline="0">
                <a:solidFill>
                  <a:schemeClr val="tx2"/>
                </a:solidFill>
                <a:latin typeface="EnBW DIN Pro"/>
                <a:cs typeface="EnBW DIN Pro"/>
                <a:sym typeface="EnBW DIN Pro"/>
              </a:defRPr>
            </a:lvl1pPr>
            <a:lvl2pPr marL="32400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DIN-Regular" panose="020B0500010101010101" pitchFamily="34" charset="0"/>
              <a:buNone/>
              <a:tabLst/>
              <a:defRPr baseline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de-DE" dirty="0"/>
              <a:t>Text durch klicken</a:t>
            </a:r>
          </a:p>
          <a:p>
            <a:pPr lvl="1"/>
            <a:r>
              <a:rPr lang="de-DE" dirty="0"/>
              <a:t>Unterpunkt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96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462591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</p:spTree>
    <p:extLst>
      <p:ext uri="{BB962C8B-B14F-4D97-AF65-F5344CB8AC3E}">
        <p14:creationId xmlns:p14="http://schemas.microsoft.com/office/powerpoint/2010/main" val="20454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244767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>
          <a:xfrm>
            <a:off x="468312" y="1700213"/>
            <a:ext cx="8190838" cy="246221"/>
          </a:xfrm>
        </p:spPr>
        <p:txBody>
          <a:bodyPr>
            <a:spAutoFit/>
          </a:bodyPr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62000" indent="-162000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</p:spTree>
    <p:extLst>
      <p:ext uri="{BB962C8B-B14F-4D97-AF65-F5344CB8AC3E}">
        <p14:creationId xmlns:p14="http://schemas.microsoft.com/office/powerpoint/2010/main" val="4507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73425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>
          <a:xfrm>
            <a:off x="468312" y="1700213"/>
            <a:ext cx="8190838" cy="4752975"/>
          </a:xfrm>
        </p:spPr>
        <p:txBody>
          <a:bodyPr/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62000" indent="-162000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</p:spTree>
    <p:extLst>
      <p:ext uri="{BB962C8B-B14F-4D97-AF65-F5344CB8AC3E}">
        <p14:creationId xmlns:p14="http://schemas.microsoft.com/office/powerpoint/2010/main" val="314276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358781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 userDrawn="1"/>
        </p:nvSpPr>
        <p:spPr bwMode="invGray">
          <a:xfrm>
            <a:off x="161999" y="1540800"/>
            <a:ext cx="8820000" cy="4912388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68313" y="640724"/>
            <a:ext cx="6371688" cy="338554"/>
          </a:xfrm>
          <a:noFill/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de-DE" dirty="0" err="1"/>
              <a:t>Kapiteltrenner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468313" y="1805630"/>
            <a:ext cx="8220075" cy="498598"/>
          </a:xfrm>
          <a:noFill/>
        </p:spPr>
        <p:txBody>
          <a:bodyPr wrap="square" lIns="0" tIns="0" rIns="0">
            <a:spAutoFit/>
          </a:bodyPr>
          <a:lstStyle>
            <a:lvl1pPr marL="541338" indent="-54133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+mj-lt"/>
              <a:buNone/>
              <a:defRPr sz="3600" b="0">
                <a:solidFill>
                  <a:schemeClr val="accent6"/>
                </a:solidFill>
                <a:latin typeface="+mn-lt"/>
                <a:ea typeface="EnBW DIN Pro"/>
              </a:defRPr>
            </a:lvl1pPr>
            <a:lvl2pPr marL="324000" indent="0"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</p:spTree>
    <p:extLst>
      <p:ext uri="{BB962C8B-B14F-4D97-AF65-F5344CB8AC3E}">
        <p14:creationId xmlns:p14="http://schemas.microsoft.com/office/powerpoint/2010/main" val="193828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480653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468313" y="1700214"/>
            <a:ext cx="3959225" cy="3608386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6"/>
          </p:nvPr>
        </p:nvSpPr>
        <p:spPr bwMode="gray">
          <a:xfrm>
            <a:off x="4716462" y="1698544"/>
            <a:ext cx="3971925" cy="4754644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5397500"/>
            <a:ext cx="3959225" cy="1055688"/>
          </a:xfrm>
        </p:spPr>
        <p:txBody>
          <a:bodyPr/>
          <a:lstStyle>
            <a:lvl1pPr>
              <a:lnSpc>
                <a:spcPts val="1500"/>
              </a:lnSpc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</p:spTree>
    <p:extLst>
      <p:ext uri="{BB962C8B-B14F-4D97-AF65-F5344CB8AC3E}">
        <p14:creationId xmlns:p14="http://schemas.microsoft.com/office/powerpoint/2010/main" val="278354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84111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sp>
        <p:nvSpPr>
          <p:cNvPr id="6" name="Diagrammplatzhalter 4"/>
          <p:cNvSpPr>
            <a:spLocks noGrp="1"/>
          </p:cNvSpPr>
          <p:nvPr>
            <p:ph type="chart" sz="quarter" idx="18"/>
          </p:nvPr>
        </p:nvSpPr>
        <p:spPr>
          <a:xfrm>
            <a:off x="468313" y="2276872"/>
            <a:ext cx="8190837" cy="3384376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  <a:latin typeface="+mn-lt"/>
                <a:ea typeface="DIN-Regular" panose="020B0500010101010101" pitchFamily="34" charset="0"/>
              </a:defRPr>
            </a:lvl1pPr>
          </a:lstStyle>
          <a:p>
            <a:r>
              <a:rPr lang="de-DE" dirty="0"/>
              <a:t>Diagramm durch Klicken auf Symbol hinzufügen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2" y="5753100"/>
            <a:ext cx="8190837" cy="700088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0">
                <a:solidFill>
                  <a:schemeClr val="tx2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 12pt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468313" y="1700213"/>
            <a:ext cx="8220075" cy="40780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300"/>
              </a:spcBef>
              <a:defRPr lang="de-DE" sz="12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300"/>
              </a:spcBef>
              <a:defRPr lang="de-DE" sz="12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6520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8263945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Folie" r:id="rId17" imgW="270" imgH="270" progId="TCLayout.ActiveDocument.1">
                  <p:embed/>
                </p:oleObj>
              </mc:Choice>
              <mc:Fallback>
                <p:oleObj name="think-cell Folie" r:id="rId17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640724"/>
            <a:ext cx="637168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/>
              <a:t>Headline 22pt mittig zentriert</a:t>
            </a:r>
          </a:p>
        </p:txBody>
      </p:sp>
      <p:sp>
        <p:nvSpPr>
          <p:cNvPr id="6862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2" y="6602224"/>
            <a:ext cx="7560071" cy="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defRPr sz="75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r>
              <a:rPr lang="de-DE" b="1" dirty="0"/>
              <a:t>Präsentation Vertrieb NetCom BW · Stand 01/2020</a:t>
            </a:r>
            <a:endParaRPr lang="de-DE" dirty="0"/>
          </a:p>
        </p:txBody>
      </p:sp>
      <p:sp>
        <p:nvSpPr>
          <p:cNvPr id="68623" name="Rectangle 15"/>
          <p:cNvSpPr>
            <a:spLocks noGrp="1" noChangeAspect="1" noChangeArrowheads="1"/>
          </p:cNvSpPr>
          <p:nvPr>
            <p:ph type="sldNum" sz="quarter" idx="4"/>
          </p:nvPr>
        </p:nvSpPr>
        <p:spPr bwMode="auto">
          <a:xfrm>
            <a:off x="8350094" y="6537201"/>
            <a:ext cx="309056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900">
                <a:solidFill>
                  <a:schemeClr val="tx1"/>
                </a:solidFill>
                <a:latin typeface="EnBW DIN Pro"/>
                <a:cs typeface="EnBW DIN Pro"/>
                <a:sym typeface="EnBW DIN Pro"/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863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700213"/>
            <a:ext cx="8190837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Headline </a:t>
            </a:r>
            <a:r>
              <a:rPr lang="de-DE" dirty="0" err="1"/>
              <a:t>Bold</a:t>
            </a:r>
            <a:r>
              <a:rPr lang="de-DE" dirty="0"/>
              <a:t> 16pt</a:t>
            </a:r>
          </a:p>
          <a:p>
            <a:pPr lvl="1"/>
            <a:r>
              <a:rPr lang="de-DE" dirty="0"/>
              <a:t>Fließtext Regular 16pt</a:t>
            </a:r>
          </a:p>
          <a:p>
            <a:pPr lvl="2"/>
            <a:r>
              <a:rPr lang="de-DE" dirty="0"/>
              <a:t>Dritte Ebene Regular 16pt</a:t>
            </a:r>
          </a:p>
          <a:p>
            <a:pPr lvl="3"/>
            <a:r>
              <a:rPr lang="de-DE" dirty="0"/>
              <a:t>Vierte Ebene Regular 14pt</a:t>
            </a:r>
          </a:p>
          <a:p>
            <a:pPr lvl="4"/>
            <a:r>
              <a:rPr lang="de-DE" dirty="0"/>
              <a:t>Fünfte Ebene Regular 14pt</a:t>
            </a:r>
          </a:p>
          <a:p>
            <a:pPr lvl="5"/>
            <a:r>
              <a:rPr lang="de-DE" dirty="0"/>
              <a:t>Weitere Ebene 14pt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-151760" y="-167481"/>
            <a:ext cx="9447520" cy="7170737"/>
            <a:chOff x="-151760" y="-167481"/>
            <a:chExt cx="9447520" cy="7170737"/>
          </a:xfrm>
        </p:grpSpPr>
        <p:cxnSp>
          <p:nvCxnSpPr>
            <p:cNvPr id="6" name="Gerade Verbindung 5"/>
            <p:cNvCxnSpPr/>
            <p:nvPr userDrawn="1"/>
          </p:nvCxnSpPr>
          <p:spPr bwMode="auto">
            <a:xfrm>
              <a:off x="-151760" y="170021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Gerade Verbindung 12"/>
            <p:cNvCxnSpPr/>
            <p:nvPr userDrawn="1"/>
          </p:nvCxnSpPr>
          <p:spPr bwMode="auto">
            <a:xfrm>
              <a:off x="-151760" y="645318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/>
            <p:cNvCxnSpPr/>
            <p:nvPr userDrawn="1"/>
          </p:nvCxnSpPr>
          <p:spPr bwMode="auto">
            <a:xfrm>
              <a:off x="9188604" y="170021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14"/>
            <p:cNvCxnSpPr/>
            <p:nvPr userDrawn="1"/>
          </p:nvCxnSpPr>
          <p:spPr bwMode="auto">
            <a:xfrm>
              <a:off x="9188604" y="645318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Gerade Verbindung 15"/>
            <p:cNvCxnSpPr/>
            <p:nvPr userDrawn="1"/>
          </p:nvCxnSpPr>
          <p:spPr bwMode="auto">
            <a:xfrm rot="16200000">
              <a:off x="414734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Gerade Verbindung 16"/>
            <p:cNvCxnSpPr/>
            <p:nvPr userDrawn="1"/>
          </p:nvCxnSpPr>
          <p:spPr bwMode="auto">
            <a:xfrm rot="16200000">
              <a:off x="8636397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17"/>
            <p:cNvCxnSpPr/>
            <p:nvPr userDrawn="1"/>
          </p:nvCxnSpPr>
          <p:spPr bwMode="auto">
            <a:xfrm rot="16200000">
              <a:off x="4662885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Gerade Verbindung 18"/>
            <p:cNvCxnSpPr/>
            <p:nvPr userDrawn="1"/>
          </p:nvCxnSpPr>
          <p:spPr bwMode="auto">
            <a:xfrm rot="16200000">
              <a:off x="4373960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 Verbindung 21"/>
            <p:cNvCxnSpPr/>
            <p:nvPr userDrawn="1"/>
          </p:nvCxnSpPr>
          <p:spPr bwMode="auto">
            <a:xfrm rot="16200000">
              <a:off x="414734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22"/>
            <p:cNvCxnSpPr/>
            <p:nvPr userDrawn="1"/>
          </p:nvCxnSpPr>
          <p:spPr bwMode="auto">
            <a:xfrm rot="16200000">
              <a:off x="8636397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Gerade Verbindung 23"/>
            <p:cNvCxnSpPr/>
            <p:nvPr userDrawn="1"/>
          </p:nvCxnSpPr>
          <p:spPr bwMode="auto">
            <a:xfrm rot="16200000">
              <a:off x="4662885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Gerade Verbindung 24"/>
            <p:cNvCxnSpPr/>
            <p:nvPr userDrawn="1"/>
          </p:nvCxnSpPr>
          <p:spPr bwMode="auto">
            <a:xfrm rot="16200000">
              <a:off x="4373960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1" name="Gerade Verbindung 20"/>
          <p:cNvCxnSpPr/>
          <p:nvPr/>
        </p:nvCxnSpPr>
        <p:spPr bwMode="auto">
          <a:xfrm>
            <a:off x="161942" y="1458000"/>
            <a:ext cx="8820116" cy="0"/>
          </a:xfrm>
          <a:prstGeom prst="line">
            <a:avLst/>
          </a:prstGeom>
          <a:solidFill>
            <a:srgbClr val="F0F0F0"/>
          </a:solidFill>
          <a:ln w="6350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hteck 16"/>
          <p:cNvSpPr>
            <a:spLocks noChangeArrowheads="1"/>
          </p:cNvSpPr>
          <p:nvPr/>
        </p:nvSpPr>
        <p:spPr bwMode="auto">
          <a:xfrm>
            <a:off x="7443084" y="185738"/>
            <a:ext cx="1133324" cy="29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7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  <a:t>Ein Unternehmen </a:t>
            </a:r>
            <a:br>
              <a:rPr lang="de-DE" altLang="de-DE" sz="7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</a:br>
            <a:r>
              <a:rPr lang="de-DE" altLang="de-DE" sz="7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  <a:t>der EnBW</a:t>
            </a:r>
          </a:p>
        </p:txBody>
      </p:sp>
      <p:pic>
        <p:nvPicPr>
          <p:cNvPr id="28" name="Bild 6" descr="NetComBW_Logo_BlauOrange_sRGB.eps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665" y="648000"/>
            <a:ext cx="1705263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Gerade Verbindung 25"/>
          <p:cNvCxnSpPr/>
          <p:nvPr/>
        </p:nvCxnSpPr>
        <p:spPr bwMode="auto">
          <a:xfrm>
            <a:off x="162000" y="6534000"/>
            <a:ext cx="8820116" cy="0"/>
          </a:xfrm>
          <a:prstGeom prst="line">
            <a:avLst/>
          </a:prstGeom>
          <a:solidFill>
            <a:srgbClr val="F0F0F0"/>
          </a:solidFill>
          <a:ln w="6350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92" r:id="rId2"/>
    <p:sldLayoutId id="2147483664" r:id="rId3"/>
    <p:sldLayoutId id="2147483673" r:id="rId4"/>
    <p:sldLayoutId id="2147483680" r:id="rId5"/>
    <p:sldLayoutId id="2147483666" r:id="rId6"/>
    <p:sldLayoutId id="2147483681" r:id="rId7"/>
    <p:sldLayoutId id="2147483667" r:id="rId8"/>
    <p:sldLayoutId id="2147483668" r:id="rId9"/>
    <p:sldLayoutId id="2147483669" r:id="rId10"/>
    <p:sldLayoutId id="2147483671" r:id="rId11"/>
    <p:sldLayoutId id="2147483672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200" baseline="0">
          <a:solidFill>
            <a:schemeClr val="accent6"/>
          </a:solidFill>
          <a:latin typeface="+mn-lt"/>
          <a:ea typeface="EnBW DIN Pro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000099"/>
          </a:solidFill>
          <a:latin typeface="DIN-Medium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000099"/>
          </a:solidFill>
          <a:latin typeface="DIN-Medium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000099"/>
          </a:solidFill>
          <a:latin typeface="DIN-Medium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000099"/>
          </a:solidFill>
          <a:latin typeface="DIN-Medium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000099"/>
          </a:solidFill>
          <a:latin typeface="DIN-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000099"/>
          </a:solidFill>
          <a:latin typeface="DIN-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000099"/>
          </a:solidFill>
          <a:latin typeface="DIN-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000099"/>
          </a:solidFill>
          <a:latin typeface="DIN-Mediu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6"/>
        </a:buClr>
        <a:buSzPct val="100000"/>
        <a:buFontTx/>
        <a:buNone/>
        <a:defRPr sz="1600" b="1" baseline="0">
          <a:solidFill>
            <a:schemeClr val="tx2"/>
          </a:solidFill>
          <a:latin typeface="EnBW DIN Pro"/>
          <a:ea typeface="EnBW DIN Pro"/>
          <a:cs typeface="EnBW DIN Pro"/>
          <a:sym typeface="EnBW DIN Pro"/>
        </a:defRPr>
      </a:lvl1pPr>
      <a:lvl2pPr marL="0" indent="0" algn="l" rtl="0" eaLnBrk="1" fontAlgn="base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6"/>
        </a:buClr>
        <a:buSzPct val="140000"/>
        <a:buFont typeface="DIN-Medium" panose="020B0600010101020104" pitchFamily="34" charset="0"/>
        <a:buNone/>
        <a:defRPr sz="1600">
          <a:solidFill>
            <a:schemeClr val="tx1"/>
          </a:solidFill>
          <a:latin typeface="+mn-lt"/>
          <a:ea typeface="EnBW DIN Pro"/>
        </a:defRPr>
      </a:lvl2pPr>
      <a:lvl3pPr marL="162000" indent="-162000" algn="l" rtl="0" eaLnBrk="1" fontAlgn="base" hangingPunct="1">
        <a:lnSpc>
          <a:spcPct val="100000"/>
        </a:lnSpc>
        <a:spcBef>
          <a:spcPts val="600"/>
        </a:spcBef>
        <a:spcAft>
          <a:spcPts val="0"/>
        </a:spcAft>
        <a:buClr>
          <a:srgbClr val="FF9900"/>
        </a:buClr>
        <a:buSzPct val="100000"/>
        <a:buFont typeface="EnBW DIN Pro" panose="020B0504020101020102" pitchFamily="34" charset="0"/>
        <a:buChar char="›"/>
        <a:defRPr sz="1600">
          <a:solidFill>
            <a:schemeClr val="tx1"/>
          </a:solidFill>
          <a:latin typeface="+mn-lt"/>
          <a:ea typeface="EnBW DIN Pro"/>
        </a:defRPr>
      </a:lvl3pPr>
      <a:lvl4pPr marL="324000" indent="-162000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lang="de-DE" sz="1400" dirty="0" smtClean="0">
          <a:solidFill>
            <a:schemeClr val="tx1"/>
          </a:solidFill>
          <a:latin typeface="+mn-lt"/>
          <a:ea typeface="EnBW DIN Pro"/>
        </a:defRPr>
      </a:lvl4pPr>
      <a:lvl5pPr marL="486000" indent="-162000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sz="1400">
          <a:solidFill>
            <a:schemeClr val="tx1"/>
          </a:solidFill>
          <a:latin typeface="+mn-lt"/>
          <a:ea typeface="EnBW DIN Pro"/>
        </a:defRPr>
      </a:lvl5pPr>
      <a:lvl6pPr marL="648000" indent="-162000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sz="1400">
          <a:solidFill>
            <a:schemeClr val="tx1"/>
          </a:solidFill>
          <a:latin typeface="+mn-lt"/>
        </a:defRPr>
      </a:lvl6pPr>
      <a:lvl7pPr marL="2525713" indent="-174625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7pPr>
      <a:lvl8pPr marL="2982913" indent="-174625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8pPr>
      <a:lvl9pPr marL="3440113" indent="-174625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7.xml"/><Relationship Id="rId7" Type="http://schemas.openxmlformats.org/officeDocument/2006/relationships/image" Target="../media/image4.emf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33.xml"/><Relationship Id="rId7" Type="http://schemas.openxmlformats.org/officeDocument/2006/relationships/image" Target="../media/image23.emf"/><Relationship Id="rId2" Type="http://schemas.openxmlformats.org/officeDocument/2006/relationships/tags" Target="../tags/tag3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5.xml"/><Relationship Id="rId7" Type="http://schemas.openxmlformats.org/officeDocument/2006/relationships/hyperlink" Target="http://www.waipu.tv/geraete/" TargetMode="External"/><Relationship Id="rId2" Type="http://schemas.openxmlformats.org/officeDocument/2006/relationships/tags" Target="../tags/tag3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4.bin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31.png"/><Relationship Id="rId2" Type="http://schemas.openxmlformats.org/officeDocument/2006/relationships/tags" Target="../tags/tag3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5.bin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info@steelektronik.de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19.xml"/><Relationship Id="rId7" Type="http://schemas.openxmlformats.org/officeDocument/2006/relationships/image" Target="../media/image7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6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tags" Target="../tags/tag21.xml"/><Relationship Id="rId7" Type="http://schemas.openxmlformats.org/officeDocument/2006/relationships/image" Target="../media/image4.emf"/><Relationship Id="rId12" Type="http://schemas.openxmlformats.org/officeDocument/2006/relationships/image" Target="../media/image13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23.xml"/><Relationship Id="rId7" Type="http://schemas.openxmlformats.org/officeDocument/2006/relationships/image" Target="../media/image15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8.bin"/><Relationship Id="rId10" Type="http://schemas.microsoft.com/office/2007/relationships/hdphoto" Target="../media/hdphoto4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25.xml"/><Relationship Id="rId7" Type="http://schemas.openxmlformats.org/officeDocument/2006/relationships/image" Target="../media/image6.emf"/><Relationship Id="rId2" Type="http://schemas.openxmlformats.org/officeDocument/2006/relationships/tags" Target="../tags/tag24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tags" Target="../tags/tag27.xml"/><Relationship Id="rId7" Type="http://schemas.openxmlformats.org/officeDocument/2006/relationships/image" Target="../media/image18.png"/><Relationship Id="rId2" Type="http://schemas.openxmlformats.org/officeDocument/2006/relationships/tags" Target="../tags/tag2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29.xml"/><Relationship Id="rId7" Type="http://schemas.openxmlformats.org/officeDocument/2006/relationships/image" Target="../media/image6.emf"/><Relationship Id="rId2" Type="http://schemas.openxmlformats.org/officeDocument/2006/relationships/tags" Target="../tags/tag28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31.xml"/><Relationship Id="rId7" Type="http://schemas.openxmlformats.org/officeDocument/2006/relationships/image" Target="../media/image6.emf"/><Relationship Id="rId2" Type="http://schemas.openxmlformats.org/officeDocument/2006/relationships/tags" Target="../tags/tag30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2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002949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kumimoji="0" lang="de-DE" sz="300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EnBW DIN Pro" panose="020B0504020101020102" pitchFamily="34" charset="0"/>
              <a:cs typeface="+mj-cs"/>
              <a:sym typeface="EnBW DIN Pro" panose="020B0504020101020102" pitchFamily="34" charset="0"/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de-DE" dirty="0">
                <a:latin typeface="+mn-lt"/>
              </a:rPr>
              <a:t>Ein Unternehmen der EnBW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0"/>
          </p:nvPr>
        </p:nvSpPr>
        <p:spPr/>
        <p:txBody>
          <a:bodyPr/>
          <a:lstStyle/>
          <a:p>
            <a:pPr lvl="0"/>
            <a:r>
              <a:rPr lang="de-DE" dirty="0">
                <a:latin typeface="+mn-lt"/>
              </a:rPr>
              <a:t>NetCom BW GmbH	</a:t>
            </a:r>
          </a:p>
          <a:p>
            <a:pPr lvl="1"/>
            <a:r>
              <a:rPr lang="de-DE" dirty="0">
                <a:latin typeface="+mn-lt"/>
              </a:rPr>
              <a:t>COM GVB</a:t>
            </a:r>
          </a:p>
          <a:p>
            <a:pPr lvl="1"/>
            <a:r>
              <a:rPr lang="de-DE" dirty="0">
                <a:solidFill>
                  <a:srgbClr val="FF0000"/>
                </a:solidFill>
                <a:latin typeface="+mn-lt"/>
              </a:rPr>
              <a:t>Philipp Schaffert</a:t>
            </a:r>
          </a:p>
          <a:p>
            <a:pPr lvl="1"/>
            <a:r>
              <a:rPr lang="de-DE" dirty="0">
                <a:solidFill>
                  <a:srgbClr val="FF0000"/>
                </a:solidFill>
                <a:latin typeface="+mn-lt"/>
              </a:rPr>
              <a:t>13.02.2020</a:t>
            </a:r>
            <a:endParaRPr lang="de-DE" dirty="0">
              <a:latin typeface="+mn-lt"/>
            </a:endParaRPr>
          </a:p>
        </p:txBody>
      </p:sp>
      <p:pic>
        <p:nvPicPr>
          <p:cNvPr id="7" name="Picture 8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620" y="100399"/>
            <a:ext cx="8841872" cy="383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56557" y="440668"/>
            <a:ext cx="8421553" cy="858697"/>
          </a:xfrm>
        </p:spPr>
        <p:txBody>
          <a:bodyPr/>
          <a:lstStyle/>
          <a:p>
            <a:r>
              <a:rPr lang="de-DE" sz="3000" dirty="0">
                <a:solidFill>
                  <a:schemeClr val="bg1"/>
                </a:solidFill>
              </a:rPr>
              <a:t>Schnelles Internet in</a:t>
            </a:r>
            <a:br>
              <a:rPr lang="de-DE" sz="3000" dirty="0">
                <a:solidFill>
                  <a:schemeClr val="bg1"/>
                </a:solidFill>
              </a:rPr>
            </a:br>
            <a:r>
              <a:rPr lang="de-DE" sz="3200" dirty="0"/>
              <a:t>Zöschlingsweiler</a:t>
            </a:r>
            <a:endParaRPr lang="de-DE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471447"/>
            <a:ext cx="6371688" cy="677108"/>
          </a:xfrm>
        </p:spPr>
        <p:txBody>
          <a:bodyPr/>
          <a:lstStyle/>
          <a:p>
            <a:r>
              <a:rPr lang="de-DE" dirty="0">
                <a:solidFill>
                  <a:srgbClr val="FF9900"/>
                </a:solidFill>
              </a:rPr>
              <a:t>Angebote für Privatkunden</a:t>
            </a:r>
            <a:br>
              <a:rPr lang="de-DE" dirty="0">
                <a:solidFill>
                  <a:srgbClr val="FF9900"/>
                </a:solidFill>
              </a:rPr>
            </a:br>
            <a:r>
              <a:rPr lang="de-DE" dirty="0">
                <a:solidFill>
                  <a:srgbClr val="FF9900"/>
                </a:solidFill>
              </a:rPr>
              <a:t>in </a:t>
            </a:r>
            <a:r>
              <a:rPr lang="de-DE" dirty="0"/>
              <a:t>Zöschlingsweiler</a:t>
            </a:r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61065" y="4908461"/>
            <a:ext cx="8152122" cy="498872"/>
          </a:xfrm>
        </p:spPr>
        <p:txBody>
          <a:bodyPr anchor="ctr"/>
          <a:lstStyle/>
          <a:p>
            <a:r>
              <a:rPr lang="de-DE" sz="1200" b="0" dirty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** Rabatt auf Einmalgebühr ist gültig bei Bestellung des NetCom BW Routers und einer Erstvertrags-</a:t>
            </a:r>
            <a:br>
              <a:rPr lang="de-DE" sz="1200" b="0" dirty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</a:br>
            <a:r>
              <a:rPr lang="de-DE" sz="1200" b="0" dirty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     laufzeit von 24 Monaten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827584" y="5812266"/>
            <a:ext cx="6480000" cy="324274"/>
          </a:xfrm>
        </p:spPr>
        <p:txBody>
          <a:bodyPr anchor="ctr"/>
          <a:lstStyle/>
          <a:p>
            <a:r>
              <a:rPr lang="de-DE" sz="1200" b="0" dirty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Telefonanschluss mit 2 Rufnummern inkl. Flatrate ins dt. Festnetz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64738"/>
              </p:ext>
            </p:extLst>
          </p:nvPr>
        </p:nvGraphicFramePr>
        <p:xfrm>
          <a:off x="468312" y="1496678"/>
          <a:ext cx="8207375" cy="29525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8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0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2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2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2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76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err="1">
                          <a:solidFill>
                            <a:schemeClr val="bg1"/>
                          </a:solidFill>
                        </a:rPr>
                        <a:t>ComHome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400" b="1" dirty="0" err="1">
                          <a:solidFill>
                            <a:schemeClr val="bg1"/>
                          </a:solidFill>
                        </a:rPr>
                        <a:t>basic</a:t>
                      </a:r>
                      <a:endParaRPr lang="de-DE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EnBW DIN Pro"/>
                          <a:cs typeface="EnBW DIN Pro"/>
                          <a:sym typeface="EnBW DIN Pro"/>
                        </a:rPr>
                        <a:t>16.000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EnBW DIN Pro"/>
                          <a:cs typeface="EnBW DIN Pro"/>
                          <a:sym typeface="EnBW DIN Pro"/>
                        </a:rPr>
                        <a:t>30.000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EnBW DIN Pro"/>
                          <a:cs typeface="EnBW DIN Pro"/>
                          <a:sym typeface="EnBW DIN Pro"/>
                        </a:rPr>
                        <a:t>50.000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EnBW DIN Pro"/>
                          <a:cs typeface="EnBW DIN Pro"/>
                          <a:sym typeface="EnBW DIN Pro"/>
                        </a:rPr>
                        <a:t>100.000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EnBW DIN Pro"/>
                          <a:cs typeface="EnBW DIN Pro"/>
                          <a:sym typeface="EnBW DIN Pro"/>
                        </a:rPr>
                        <a:t>300.000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94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Down-/Upload in Mbit/s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über Kupfer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über Glasfaser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endParaRPr lang="de-DE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16/1,6</a:t>
                      </a:r>
                    </a:p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16/3,2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endParaRPr lang="de-DE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30/3</a:t>
                      </a:r>
                    </a:p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30/6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endParaRPr lang="de-DE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50/ 5</a:t>
                      </a:r>
                    </a:p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50/10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endParaRPr lang="de-DE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-</a:t>
                      </a:r>
                    </a:p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100/20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endParaRPr lang="de-DE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-</a:t>
                      </a:r>
                    </a:p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300/60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+mn-lt"/>
                          <a:ea typeface="Times New Roman"/>
                          <a:cs typeface="EnBW DIN Pro"/>
                        </a:rPr>
                        <a:t>Preis monatlich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b="1" strike="sng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39,90 €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b="1" strike="sng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44,90 €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b="1" strike="sng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49,90 €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b="1" strike="sng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54,90 €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b="1" strike="sng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64,90 €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42633"/>
                  </a:ext>
                </a:extLst>
              </a:tr>
              <a:tr h="74394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WLAN-fähiger Router der NetCom BW </a:t>
                      </a: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(optional)</a:t>
                      </a:r>
                      <a:endParaRPr lang="de-DE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l" defTabSz="895350">
                        <a:spcAft>
                          <a:spcPts val="0"/>
                        </a:spcAft>
                        <a:tabLst/>
                      </a:pPr>
                      <a:r>
                        <a:rPr lang="de-DE" sz="1400" dirty="0">
                          <a:effectLst/>
                          <a:latin typeface="+mn-lt"/>
                          <a:ea typeface="Times New Roman"/>
                          <a:cs typeface="EnBW DIN Pro"/>
                        </a:rPr>
                        <a:t>einmalig                                                 99,00 €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Einmalgebühr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+mn-lt"/>
                          <a:ea typeface="Times New Roman"/>
                          <a:cs typeface="EnBW DIN Pro"/>
                        </a:rPr>
                        <a:t>24 Monate Laufzeit                              </a:t>
                      </a:r>
                      <a:r>
                        <a:rPr lang="de-DE" sz="1400" strike="sngStrike" dirty="0">
                          <a:effectLst/>
                          <a:latin typeface="+mn-lt"/>
                          <a:ea typeface="Times New Roman"/>
                          <a:cs typeface="EnBW DIN Pro"/>
                        </a:rPr>
                        <a:t>100,00 €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sp>
        <p:nvSpPr>
          <p:cNvPr id="11" name="Textplatzhalter 2"/>
          <p:cNvSpPr txBox="1">
            <a:spLocks/>
          </p:cNvSpPr>
          <p:nvPr/>
        </p:nvSpPr>
        <p:spPr bwMode="auto">
          <a:xfrm>
            <a:off x="827584" y="5446075"/>
            <a:ext cx="64800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200" b="0" kern="0" dirty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Internetflatrate ohne Zeit- und Volumenbegrenzung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61065" y="5446782"/>
            <a:ext cx="288000" cy="288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64954" y="5812266"/>
            <a:ext cx="288000" cy="288000"/>
          </a:xfrm>
          <a:prstGeom prst="rect">
            <a:avLst/>
          </a:prstGeom>
        </p:spPr>
      </p:pic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8D79610B-383F-43D1-BE55-F0E03784880D}"/>
              </a:ext>
            </a:extLst>
          </p:cNvPr>
          <p:cNvSpPr txBox="1">
            <a:spLocks/>
          </p:cNvSpPr>
          <p:nvPr/>
        </p:nvSpPr>
        <p:spPr bwMode="auto">
          <a:xfrm>
            <a:off x="827584" y="6165383"/>
            <a:ext cx="6480000" cy="32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200" b="0" kern="0" dirty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Fünf E-Mail Postfächer je 1 GB inklusive Spam- und Virenschutz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26A6987-0F8E-49FA-AD70-C386FC19B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64954" y="6177750"/>
            <a:ext cx="288000" cy="288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31F346B-B416-4AB2-B2C9-9479E72E2655}"/>
              </a:ext>
            </a:extLst>
          </p:cNvPr>
          <p:cNvSpPr txBox="1"/>
          <p:nvPr/>
        </p:nvSpPr>
        <p:spPr bwMode="gray">
          <a:xfrm rot="20832525">
            <a:off x="5716065" y="4166449"/>
            <a:ext cx="792000" cy="21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 algn="ctr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300" dirty="0">
                <a:solidFill>
                  <a:schemeClr val="bg1"/>
                </a:solidFill>
                <a:latin typeface="+mn-lt"/>
                <a:ea typeface="DIN-Regular" panose="020B0500010101010101" pitchFamily="34" charset="0"/>
              </a:rPr>
              <a:t>50,00 €**</a:t>
            </a:r>
          </a:p>
        </p:txBody>
      </p:sp>
      <p:sp>
        <p:nvSpPr>
          <p:cNvPr id="18" name="Ellipse 189">
            <a:extLst>
              <a:ext uri="{FF2B5EF4-FFF2-40B4-BE49-F238E27FC236}">
                <a16:creationId xmlns:a16="http://schemas.microsoft.com/office/drawing/2014/main" id="{AA886A14-481E-42B7-AB32-1B4621A1EF98}"/>
              </a:ext>
            </a:extLst>
          </p:cNvPr>
          <p:cNvSpPr/>
          <p:nvPr/>
        </p:nvSpPr>
        <p:spPr bwMode="auto">
          <a:xfrm>
            <a:off x="7523016" y="4980459"/>
            <a:ext cx="1456178" cy="1436176"/>
          </a:xfrm>
          <a:prstGeom prst="ellipse">
            <a:avLst/>
          </a:prstGeom>
          <a:gradFill flip="none" rotWithShape="1">
            <a:gsLst>
              <a:gs pos="0">
                <a:srgbClr val="EE7700"/>
              </a:gs>
              <a:gs pos="100000">
                <a:srgbClr val="FF9900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lvl="1" indent="0" algn="ctr" eaLnBrk="0" hangingPunct="0">
              <a:buFont typeface="DIN-Regular" pitchFamily="34" charset="0"/>
              <a:buNone/>
            </a:pPr>
            <a:r>
              <a:rPr lang="de-DE" sz="1400" dirty="0">
                <a:solidFill>
                  <a:srgbClr val="FFFFFF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Online-Rabatt für Neukunden in Höhe von 20,00 €</a:t>
            </a:r>
            <a:endParaRPr lang="de-DE" sz="1400" dirty="0">
              <a:solidFill>
                <a:srgbClr val="FF0000"/>
              </a:solidFill>
              <a:latin typeface="EnBW DIN Pro Medium" panose="020B0604020101020102" pitchFamily="34" charset="0"/>
              <a:cs typeface="EnBW DIN Pro Medium" panose="020B0604020101020102" pitchFamily="34" charset="0"/>
            </a:endParaRPr>
          </a:p>
        </p:txBody>
      </p:sp>
      <p:sp>
        <p:nvSpPr>
          <p:cNvPr id="19" name="Ellipse 189">
            <a:extLst>
              <a:ext uri="{FF2B5EF4-FFF2-40B4-BE49-F238E27FC236}">
                <a16:creationId xmlns:a16="http://schemas.microsoft.com/office/drawing/2014/main" id="{77AEA4D2-6E89-4D76-98F3-4148F9C5EBC1}"/>
              </a:ext>
            </a:extLst>
          </p:cNvPr>
          <p:cNvSpPr/>
          <p:nvPr/>
        </p:nvSpPr>
        <p:spPr bwMode="auto">
          <a:xfrm>
            <a:off x="4194926" y="116632"/>
            <a:ext cx="1240154" cy="1223120"/>
          </a:xfrm>
          <a:prstGeom prst="ellipse">
            <a:avLst/>
          </a:prstGeom>
          <a:gradFill flip="none" rotWithShape="1">
            <a:gsLst>
              <a:gs pos="0">
                <a:srgbClr val="EE7700"/>
              </a:gs>
              <a:gs pos="100000">
                <a:srgbClr val="FF9900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lvl="1" indent="0" algn="ctr" eaLnBrk="0" hangingPunct="0">
              <a:buFont typeface="DIN-Regular" pitchFamily="34" charset="0"/>
              <a:buNone/>
            </a:pPr>
            <a:r>
              <a:rPr lang="de-DE" sz="1100" b="1" dirty="0">
                <a:solidFill>
                  <a:srgbClr val="FFFFFF"/>
                </a:solidFill>
                <a:latin typeface="EnBW DIN Pro" panose="020B0504020101020102" pitchFamily="34" charset="0"/>
                <a:cs typeface="EnBW DIN Pro" panose="020B0504020101020102" pitchFamily="34" charset="0"/>
              </a:rPr>
              <a:t>Sonderaktion</a:t>
            </a:r>
            <a:r>
              <a:rPr lang="de-DE" sz="1100" dirty="0">
                <a:solidFill>
                  <a:srgbClr val="FFFFFF"/>
                </a:solidFill>
                <a:latin typeface="EnBW DIN Pro" panose="020B0504020101020102" pitchFamily="34" charset="0"/>
                <a:cs typeface="EnBW DIN Pro" panose="020B0504020101020102" pitchFamily="34" charset="0"/>
              </a:rPr>
              <a:t> in Ihrem Gebiet</a:t>
            </a:r>
            <a:endParaRPr lang="de-DE" sz="1100" dirty="0">
              <a:solidFill>
                <a:srgbClr val="FF0000"/>
              </a:solidFill>
              <a:latin typeface="EnBW DIN Pro" panose="020B0504020101020102" pitchFamily="34" charset="0"/>
              <a:cs typeface="EnBW DIN Pro" panose="020B0504020101020102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E34E724-1FA1-4A9C-83D8-001C9C5137B9}"/>
              </a:ext>
            </a:extLst>
          </p:cNvPr>
          <p:cNvSpPr txBox="1"/>
          <p:nvPr/>
        </p:nvSpPr>
        <p:spPr bwMode="gray">
          <a:xfrm rot="20832525">
            <a:off x="3076430" y="3090582"/>
            <a:ext cx="681167" cy="2000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 algn="ctr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300" dirty="0">
                <a:solidFill>
                  <a:schemeClr val="bg1"/>
                </a:solidFill>
                <a:latin typeface="+mn-lt"/>
                <a:ea typeface="DIN-Regular" panose="020B0500010101010101" pitchFamily="34" charset="0"/>
              </a:rPr>
              <a:t>29,90 €*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9A242B0-525F-4468-ADAE-647D226076D2}"/>
              </a:ext>
            </a:extLst>
          </p:cNvPr>
          <p:cNvSpPr txBox="1"/>
          <p:nvPr/>
        </p:nvSpPr>
        <p:spPr bwMode="gray">
          <a:xfrm rot="20832525">
            <a:off x="4375879" y="3069875"/>
            <a:ext cx="681167" cy="2000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 algn="ctr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300" dirty="0">
                <a:solidFill>
                  <a:schemeClr val="bg1"/>
                </a:solidFill>
                <a:ea typeface="DIN-Regular" panose="020B0500010101010101" pitchFamily="34" charset="0"/>
              </a:rPr>
              <a:t>34,90 €*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414F2CC-5398-4B4B-807E-C08716DDA679}"/>
              </a:ext>
            </a:extLst>
          </p:cNvPr>
          <p:cNvSpPr txBox="1"/>
          <p:nvPr/>
        </p:nvSpPr>
        <p:spPr bwMode="gray">
          <a:xfrm rot="20832525">
            <a:off x="5595510" y="3085847"/>
            <a:ext cx="681167" cy="2000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 algn="ctr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300" dirty="0">
                <a:solidFill>
                  <a:schemeClr val="bg1"/>
                </a:solidFill>
                <a:latin typeface="+mn-lt"/>
                <a:ea typeface="DIN-Regular" panose="020B0500010101010101" pitchFamily="34" charset="0"/>
              </a:rPr>
              <a:t>39,90 €*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C68F26E-5734-4CF0-A9DC-41095A380467}"/>
              </a:ext>
            </a:extLst>
          </p:cNvPr>
          <p:cNvSpPr txBox="1"/>
          <p:nvPr/>
        </p:nvSpPr>
        <p:spPr bwMode="gray">
          <a:xfrm rot="20832525">
            <a:off x="6891654" y="3069875"/>
            <a:ext cx="681167" cy="2000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 algn="ctr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300" dirty="0">
                <a:solidFill>
                  <a:schemeClr val="bg1"/>
                </a:solidFill>
                <a:latin typeface="+mn-lt"/>
                <a:ea typeface="DIN-Regular" panose="020B0500010101010101" pitchFamily="34" charset="0"/>
              </a:rPr>
              <a:t>44,90 €*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C5107F6-BA22-49E6-A777-66A6B7CCB0DB}"/>
              </a:ext>
            </a:extLst>
          </p:cNvPr>
          <p:cNvSpPr txBox="1"/>
          <p:nvPr/>
        </p:nvSpPr>
        <p:spPr bwMode="gray">
          <a:xfrm rot="20832525">
            <a:off x="8105256" y="3090583"/>
            <a:ext cx="681167" cy="2000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 algn="ctr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300" dirty="0">
                <a:solidFill>
                  <a:schemeClr val="bg1"/>
                </a:solidFill>
                <a:ea typeface="DIN-Regular" panose="020B0500010101010101" pitchFamily="34" charset="0"/>
              </a:rPr>
              <a:t>54,90 €*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F0236630-A880-4BCF-8D33-9EF23F42F0A0}"/>
              </a:ext>
            </a:extLst>
          </p:cNvPr>
          <p:cNvSpPr txBox="1">
            <a:spLocks/>
          </p:cNvSpPr>
          <p:nvPr/>
        </p:nvSpPr>
        <p:spPr bwMode="auto">
          <a:xfrm>
            <a:off x="468311" y="4449458"/>
            <a:ext cx="8207375" cy="49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200" b="0" kern="0" dirty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*  Preise gelten für die ersten 12 Monate bei einer Erstvertragslaufzeit von 24 Monaten. </a:t>
            </a:r>
            <a:br>
              <a:rPr lang="de-DE" sz="1200" b="0" kern="0" dirty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</a:br>
            <a:r>
              <a:rPr lang="de-DE" sz="1200" b="0" kern="0" dirty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    Ab dem 13. Monat erhöhen sich die monatlichen Preise um 10,00 €.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1252AB3-BF23-4D38-B072-8E21FD036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401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30993B77-E129-4081-A8BB-0797313A9ED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30640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think-cell Folie" r:id="rId6" imgW="592" imgH="591" progId="TCLayout.ActiveDocument.1">
                  <p:embed/>
                </p:oleObj>
              </mc:Choice>
              <mc:Fallback>
                <p:oleObj name="think-cell Folie" r:id="rId6" imgW="592" imgH="591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30993B77-E129-4081-A8BB-0797313A9E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4F800548-DB67-415F-9CD2-4D1E3B26062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Aft>
                <a:spcPct val="0"/>
              </a:spcAft>
            </a:pPr>
            <a:endParaRPr kumimoji="0" lang="de-DE" sz="2200" u="none" strike="noStrike" cap="none" normalizeH="0" dirty="0" err="1">
              <a:ln>
                <a:noFill/>
              </a:ln>
              <a:solidFill>
                <a:schemeClr val="tx1"/>
              </a:solidFill>
              <a:effectLst/>
              <a:latin typeface="EnBW DIN Pro" panose="020B0504020101020102" pitchFamily="34" charset="0"/>
              <a:cs typeface="+mj-cs"/>
              <a:sym typeface="EnBW DIN Pro" panose="020B0504020101020102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</a:t>
            </a:r>
            <a:r>
              <a:rPr lang="de-DE" dirty="0" err="1"/>
              <a:t>FRITZ!Box</a:t>
            </a:r>
            <a:r>
              <a:rPr lang="de-DE" dirty="0"/>
              <a:t> 7590 der NetCom BW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964183" y="5492526"/>
            <a:ext cx="5624041" cy="312738"/>
          </a:xfrm>
        </p:spPr>
        <p:txBody>
          <a:bodyPr/>
          <a:lstStyle/>
          <a:p>
            <a:r>
              <a:rPr lang="de-DE" sz="1500" b="0" dirty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Einfache Installation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972095" y="5924550"/>
            <a:ext cx="5472113" cy="280988"/>
          </a:xfrm>
        </p:spPr>
        <p:txBody>
          <a:bodyPr/>
          <a:lstStyle/>
          <a:p>
            <a:r>
              <a:rPr lang="de-DE" sz="1500" b="0" dirty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2 Jahre Garantie</a:t>
            </a:r>
          </a:p>
          <a:p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67544" y="5445224"/>
            <a:ext cx="312466" cy="31246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67544" y="5881264"/>
            <a:ext cx="312466" cy="312466"/>
          </a:xfrm>
          <a:prstGeom prst="rect">
            <a:avLst/>
          </a:prstGeom>
        </p:spPr>
      </p:pic>
      <p:sp>
        <p:nvSpPr>
          <p:cNvPr id="17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964183" y="5060478"/>
            <a:ext cx="5624041" cy="312738"/>
          </a:xfrm>
        </p:spPr>
        <p:txBody>
          <a:bodyPr/>
          <a:lstStyle/>
          <a:p>
            <a:r>
              <a:rPr lang="de-DE" sz="1500" b="0" dirty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Internet, Telefonie und Multimedia in einem Gerät</a:t>
            </a:r>
          </a:p>
          <a:p>
            <a:endParaRPr lang="de-DE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67544" y="5013176"/>
            <a:ext cx="312466" cy="312466"/>
          </a:xfrm>
          <a:prstGeom prst="rect">
            <a:avLst/>
          </a:prstGeom>
        </p:spPr>
      </p:pic>
      <p:sp>
        <p:nvSpPr>
          <p:cNvPr id="21" name="Ellipse 189">
            <a:extLst>
              <a:ext uri="{FF2B5EF4-FFF2-40B4-BE49-F238E27FC236}">
                <a16:creationId xmlns:a16="http://schemas.microsoft.com/office/drawing/2014/main" id="{3BAE1ACD-E8B6-4EF6-9A0C-D69677A74A35}"/>
              </a:ext>
            </a:extLst>
          </p:cNvPr>
          <p:cNvSpPr/>
          <p:nvPr/>
        </p:nvSpPr>
        <p:spPr bwMode="auto">
          <a:xfrm>
            <a:off x="6642691" y="1085715"/>
            <a:ext cx="1400281" cy="1381046"/>
          </a:xfrm>
          <a:prstGeom prst="ellipse">
            <a:avLst/>
          </a:prstGeom>
          <a:gradFill flip="none" rotWithShape="1">
            <a:gsLst>
              <a:gs pos="0">
                <a:srgbClr val="EE7700"/>
              </a:gs>
              <a:gs pos="100000">
                <a:srgbClr val="FF9900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lvl="1" algn="ctr" eaLnBrk="0" hangingPunct="0"/>
            <a:r>
              <a:rPr lang="de-DE" sz="1400" b="1" dirty="0">
                <a:solidFill>
                  <a:srgbClr val="FFFFFF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NEU </a:t>
            </a:r>
            <a:r>
              <a:rPr lang="de-DE" sz="1400" dirty="0">
                <a:solidFill>
                  <a:srgbClr val="FFFFFF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ab Februar  2020</a:t>
            </a:r>
            <a:endParaRPr lang="de-DE" sz="1400" dirty="0">
              <a:solidFill>
                <a:srgbClr val="FF0000"/>
              </a:solidFill>
              <a:latin typeface="EnBW DIN Pro Medium" panose="020B0604020101020102" pitchFamily="34" charset="0"/>
              <a:cs typeface="EnBW DIN Pro Medium" panose="020B0604020101020102" pitchFamily="34" charset="0"/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C9DFEA4-93C9-47CF-A30A-F2909F5E56D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11</a:t>
            </a:fld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7A60052-B5CF-46C8-AE91-22CB3EC830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06" y="1527254"/>
            <a:ext cx="5039587" cy="341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AF6C0C6-1504-4F7E-98B9-C43A7B9CC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17613"/>
            <a:ext cx="6371688" cy="584775"/>
          </a:xfrm>
        </p:spPr>
        <p:txBody>
          <a:bodyPr/>
          <a:lstStyle/>
          <a:p>
            <a:r>
              <a:rPr lang="de-DE" dirty="0">
                <a:solidFill>
                  <a:srgbClr val="FF9900"/>
                </a:solidFill>
              </a:rPr>
              <a:t>Angebote für Privatkunden</a:t>
            </a:r>
            <a:br>
              <a:rPr lang="de-DE" dirty="0">
                <a:solidFill>
                  <a:srgbClr val="FF9900"/>
                </a:solidFill>
              </a:rPr>
            </a:br>
            <a:r>
              <a:rPr lang="de-DE" sz="1600" b="1" dirty="0">
                <a:solidFill>
                  <a:srgbClr val="FF9900"/>
                </a:solidFill>
              </a:rPr>
              <a:t>Telefonie-Optionen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57C2D9E-12EF-47FE-B0CE-6D5D50E3F5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sp>
        <p:nvSpPr>
          <p:cNvPr id="20" name="Inhaltsplatzhalter 1">
            <a:extLst>
              <a:ext uri="{FF2B5EF4-FFF2-40B4-BE49-F238E27FC236}">
                <a16:creationId xmlns:a16="http://schemas.microsoft.com/office/drawing/2014/main" id="{3F3B47B0-1226-47FB-A39E-E53D27827BD9}"/>
              </a:ext>
            </a:extLst>
          </p:cNvPr>
          <p:cNvSpPr txBox="1">
            <a:spLocks/>
          </p:cNvSpPr>
          <p:nvPr/>
        </p:nvSpPr>
        <p:spPr bwMode="auto">
          <a:xfrm>
            <a:off x="5904148" y="2764269"/>
            <a:ext cx="3132348" cy="109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Mindestlaufzeit: </a:t>
            </a:r>
            <a:r>
              <a:rPr lang="de-DE" b="0" kern="0" dirty="0">
                <a:solidFill>
                  <a:schemeClr val="tx1"/>
                </a:solidFill>
              </a:rPr>
              <a:t>6 Monate, </a:t>
            </a:r>
            <a:br>
              <a:rPr lang="de-DE" b="0" kern="0" dirty="0">
                <a:solidFill>
                  <a:schemeClr val="tx1"/>
                </a:solidFill>
              </a:rPr>
            </a:br>
            <a:r>
              <a:rPr lang="de-DE" b="0" kern="0" dirty="0">
                <a:solidFill>
                  <a:schemeClr val="tx1"/>
                </a:solidFill>
              </a:rPr>
              <a:t>automatische Verlängerung um jeweils 1 Monat, Kündigungsfrist: 4 Wochen zum Laufzeitende</a:t>
            </a:r>
          </a:p>
          <a:p>
            <a:endParaRPr lang="de-DE" kern="0" dirty="0"/>
          </a:p>
          <a:p>
            <a:pPr marL="0" lvl="2" indent="0">
              <a:buNone/>
            </a:pPr>
            <a:endParaRPr lang="de-DE" kern="0" dirty="0"/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5B40D738-4877-4055-9ED0-4EE3F4A6AB76}"/>
              </a:ext>
            </a:extLst>
          </p:cNvPr>
          <p:cNvGraphicFramePr>
            <a:graphicFrameLocks noGrp="1"/>
          </p:cNvGraphicFramePr>
          <p:nvPr/>
        </p:nvGraphicFramePr>
        <p:xfrm>
          <a:off x="323528" y="1578527"/>
          <a:ext cx="4658198" cy="118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8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000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Mobilfunk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endParaRPr lang="de-DE" sz="1400" b="1" dirty="0">
                        <a:solidFill>
                          <a:schemeClr val="bg1"/>
                        </a:solidFill>
                        <a:latin typeface="EnBW DIN Pro"/>
                        <a:cs typeface="EnBW DIN Pro"/>
                        <a:sym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endParaRPr lang="de-DE" sz="1400" b="1" dirty="0">
                        <a:solidFill>
                          <a:schemeClr val="bg1"/>
                        </a:solidFill>
                        <a:latin typeface="EnBW DIN Pro"/>
                        <a:cs typeface="EnBW DIN Pro"/>
                        <a:sym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endParaRPr lang="de-DE" sz="1400" b="1" dirty="0">
                        <a:solidFill>
                          <a:schemeClr val="bg1"/>
                        </a:solidFill>
                        <a:latin typeface="EnBW DIN Pro"/>
                        <a:cs typeface="EnBW DIN Pro"/>
                        <a:sym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Minutenpaket</a:t>
                      </a:r>
                      <a:r>
                        <a:rPr lang="de-DE" sz="14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+mn-lt"/>
                          <a:ea typeface="Times New Roman"/>
                          <a:cs typeface="EnBW DIN Pro"/>
                        </a:rPr>
                        <a:t>Preis monatlich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3,30 €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6,60 €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13,20 €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42633"/>
                  </a:ext>
                </a:extLst>
              </a:tr>
            </a:tbl>
          </a:graphicData>
        </a:graphic>
      </p:graphicFrame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C9507B45-F0EC-4621-845B-5B94B9AA499E}"/>
              </a:ext>
            </a:extLst>
          </p:cNvPr>
          <p:cNvGraphicFramePr>
            <a:graphicFrameLocks noGrp="1"/>
          </p:cNvGraphicFramePr>
          <p:nvPr/>
        </p:nvGraphicFramePr>
        <p:xfrm>
          <a:off x="323528" y="2996952"/>
          <a:ext cx="4658198" cy="118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8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000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Europa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endParaRPr lang="de-DE" sz="1400" b="1" dirty="0">
                        <a:solidFill>
                          <a:schemeClr val="bg1"/>
                        </a:solidFill>
                        <a:latin typeface="EnBW DIN Pro"/>
                        <a:cs typeface="EnBW DIN Pro"/>
                        <a:sym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endParaRPr lang="de-DE" sz="1400" b="1" dirty="0">
                        <a:solidFill>
                          <a:schemeClr val="bg1"/>
                        </a:solidFill>
                        <a:latin typeface="EnBW DIN Pro"/>
                        <a:cs typeface="EnBW DIN Pro"/>
                        <a:sym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endParaRPr lang="de-DE" sz="1400" b="1" dirty="0">
                        <a:solidFill>
                          <a:schemeClr val="bg1"/>
                        </a:solidFill>
                        <a:latin typeface="EnBW DIN Pro"/>
                        <a:cs typeface="EnBW DIN Pro"/>
                        <a:sym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Minutenpaket</a:t>
                      </a:r>
                      <a:r>
                        <a:rPr lang="de-DE" sz="14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+mn-lt"/>
                          <a:ea typeface="Times New Roman"/>
                          <a:cs typeface="EnBW DIN Pro"/>
                        </a:rPr>
                        <a:t>Preis monatlich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1,90 €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3,50 €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6,20 €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42633"/>
                  </a:ext>
                </a:extLst>
              </a:tr>
            </a:tbl>
          </a:graphicData>
        </a:graphic>
      </p:graphicFrame>
      <p:sp>
        <p:nvSpPr>
          <p:cNvPr id="2" name="Rechteck 1">
            <a:extLst>
              <a:ext uri="{FF2B5EF4-FFF2-40B4-BE49-F238E27FC236}">
                <a16:creationId xmlns:a16="http://schemas.microsoft.com/office/drawing/2014/main" id="{89473673-55AB-4965-B85C-C8FF79C1D391}"/>
              </a:ext>
            </a:extLst>
          </p:cNvPr>
          <p:cNvSpPr/>
          <p:nvPr/>
        </p:nvSpPr>
        <p:spPr bwMode="auto">
          <a:xfrm>
            <a:off x="251520" y="1546591"/>
            <a:ext cx="8784976" cy="3286566"/>
          </a:xfrm>
          <a:prstGeom prst="rect">
            <a:avLst/>
          </a:prstGeom>
          <a:noFill/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ED2D310C-C2BD-4FD3-9B77-FB8C780FAAEE}"/>
              </a:ext>
            </a:extLst>
          </p:cNvPr>
          <p:cNvGraphicFramePr>
            <a:graphicFrameLocks noGrp="1"/>
          </p:cNvGraphicFramePr>
          <p:nvPr/>
        </p:nvGraphicFramePr>
        <p:xfrm>
          <a:off x="252603" y="5017994"/>
          <a:ext cx="4658198" cy="150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8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00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3. und 4. Rufnummer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endParaRPr lang="de-DE" sz="1400" b="1" dirty="0">
                        <a:solidFill>
                          <a:schemeClr val="bg1"/>
                        </a:solidFill>
                        <a:latin typeface="EnBW DIN Pro"/>
                        <a:cs typeface="EnBW DIN Pro"/>
                        <a:sym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Mit Flatrate ins deutsche Festnetz</a:t>
                      </a:r>
                      <a:endParaRPr lang="de-DE" sz="1400" kern="12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monatlich</a:t>
                      </a: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      je 4,95 €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0" dirty="0">
                          <a:effectLst/>
                          <a:latin typeface="+mn-lt"/>
                          <a:ea typeface="Times New Roman"/>
                          <a:cs typeface="EnBW DIN Pro"/>
                        </a:rPr>
                        <a:t>Ohne Flatrate ins deutsche Festnetz</a:t>
                      </a:r>
                      <a:r>
                        <a:rPr lang="de-DE" sz="1400" b="0" baseline="30000" dirty="0">
                          <a:effectLst/>
                          <a:latin typeface="+mn-lt"/>
                          <a:ea typeface="Times New Roman"/>
                          <a:cs typeface="EnBW DIN Pro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einmalig</a:t>
                      </a: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        je 9,90 €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42633"/>
                  </a:ext>
                </a:extLst>
              </a:tr>
            </a:tbl>
          </a:graphicData>
        </a:graphic>
      </p:graphicFrame>
      <p:sp>
        <p:nvSpPr>
          <p:cNvPr id="15" name="Inhaltsplatzhalter 1">
            <a:extLst>
              <a:ext uri="{FF2B5EF4-FFF2-40B4-BE49-F238E27FC236}">
                <a16:creationId xmlns:a16="http://schemas.microsoft.com/office/drawing/2014/main" id="{1B9FAFA8-CDEE-4163-B546-1A8D5756C6E8}"/>
              </a:ext>
            </a:extLst>
          </p:cNvPr>
          <p:cNvSpPr txBox="1">
            <a:spLocks/>
          </p:cNvSpPr>
          <p:nvPr/>
        </p:nvSpPr>
        <p:spPr bwMode="auto">
          <a:xfrm>
            <a:off x="4981726" y="6027146"/>
            <a:ext cx="3960440" cy="53512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050" b="0" baseline="30000" dirty="0">
                <a:solidFill>
                  <a:schemeClr val="tx1"/>
                </a:solidFill>
              </a:rPr>
              <a:t>3</a:t>
            </a:r>
            <a:r>
              <a:rPr lang="de-DE" sz="1050" b="0" dirty="0">
                <a:solidFill>
                  <a:schemeClr val="tx1"/>
                </a:solidFill>
              </a:rPr>
              <a:t> Preise für Sprachverbindungen ins deutsche Festnetz,</a:t>
            </a:r>
            <a:br>
              <a:rPr lang="de-DE" sz="1050" b="0" dirty="0">
                <a:solidFill>
                  <a:schemeClr val="tx1"/>
                </a:solidFill>
              </a:rPr>
            </a:br>
            <a:r>
              <a:rPr lang="de-DE" sz="1050" b="0" dirty="0">
                <a:solidFill>
                  <a:schemeClr val="tx1"/>
                </a:solidFill>
              </a:rPr>
              <a:t>  Sonderrufnummern, Mobilfunk und Ausland siehe</a:t>
            </a:r>
            <a:br>
              <a:rPr lang="de-DE" sz="1050" b="0" dirty="0">
                <a:solidFill>
                  <a:schemeClr val="tx1"/>
                </a:solidFill>
              </a:rPr>
            </a:br>
            <a:r>
              <a:rPr lang="de-DE" sz="1050" b="0" dirty="0">
                <a:solidFill>
                  <a:schemeClr val="tx1"/>
                </a:solidFill>
              </a:rPr>
              <a:t>  Verbindungsentgelte unter www.netcom-bw.de</a:t>
            </a:r>
            <a:endParaRPr lang="de-DE" sz="1100" b="0" kern="0" dirty="0">
              <a:solidFill>
                <a:schemeClr val="tx1"/>
              </a:solidFill>
            </a:endParaRPr>
          </a:p>
          <a:p>
            <a:pPr marL="0" lvl="2" indent="0">
              <a:buNone/>
            </a:pPr>
            <a:endParaRPr lang="de-DE" sz="1100" kern="0" dirty="0"/>
          </a:p>
        </p:txBody>
      </p:sp>
      <p:sp>
        <p:nvSpPr>
          <p:cNvPr id="21" name="Inhaltsplatzhalter 1">
            <a:extLst>
              <a:ext uri="{FF2B5EF4-FFF2-40B4-BE49-F238E27FC236}">
                <a16:creationId xmlns:a16="http://schemas.microsoft.com/office/drawing/2014/main" id="{D9562C07-7956-4C77-8F9A-5ABB89B1A7FD}"/>
              </a:ext>
            </a:extLst>
          </p:cNvPr>
          <p:cNvSpPr txBox="1">
            <a:spLocks/>
          </p:cNvSpPr>
          <p:nvPr/>
        </p:nvSpPr>
        <p:spPr bwMode="auto">
          <a:xfrm>
            <a:off x="323528" y="4203808"/>
            <a:ext cx="4658198" cy="4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050" b="0" kern="0" baseline="30000" dirty="0">
                <a:solidFill>
                  <a:schemeClr val="tx1"/>
                </a:solidFill>
              </a:rPr>
              <a:t>2</a:t>
            </a:r>
            <a:r>
              <a:rPr lang="de-DE" sz="1050" b="0" kern="0" dirty="0">
                <a:solidFill>
                  <a:schemeClr val="tx1"/>
                </a:solidFill>
              </a:rPr>
              <a:t> </a:t>
            </a:r>
            <a:r>
              <a:rPr lang="de-DE" sz="1050" b="0" dirty="0">
                <a:solidFill>
                  <a:schemeClr val="tx1"/>
                </a:solidFill>
              </a:rPr>
              <a:t>enthalten ist die Festnetztelefonie in folgende Länder: Belgien, Dänemark, Estland, Frankreich, Griechenland, Großbritannien, Irland, Italien, Luxemburg, Niederlande, Österreich, Polen, Portugal, Schweden, Schweiz, Spanien, Tschechien und Ungarn</a:t>
            </a:r>
            <a:endParaRPr lang="de-DE" sz="1050" kern="0" dirty="0"/>
          </a:p>
        </p:txBody>
      </p:sp>
      <p:sp>
        <p:nvSpPr>
          <p:cNvPr id="22" name="Inhaltsplatzhalter 1">
            <a:extLst>
              <a:ext uri="{FF2B5EF4-FFF2-40B4-BE49-F238E27FC236}">
                <a16:creationId xmlns:a16="http://schemas.microsoft.com/office/drawing/2014/main" id="{5CEADAB4-D3A7-4A1B-BB34-856AB179367A}"/>
              </a:ext>
            </a:extLst>
          </p:cNvPr>
          <p:cNvSpPr txBox="1">
            <a:spLocks/>
          </p:cNvSpPr>
          <p:nvPr/>
        </p:nvSpPr>
        <p:spPr bwMode="auto">
          <a:xfrm>
            <a:off x="323528" y="2780928"/>
            <a:ext cx="4586190" cy="3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050" b="0" kern="0" baseline="30000" dirty="0">
                <a:solidFill>
                  <a:schemeClr val="tx1"/>
                </a:solidFill>
              </a:rPr>
              <a:t>1</a:t>
            </a:r>
            <a:r>
              <a:rPr lang="de-DE" sz="1050" b="0" kern="0" dirty="0">
                <a:solidFill>
                  <a:schemeClr val="tx1"/>
                </a:solidFill>
              </a:rPr>
              <a:t> enthalten ist die Mobilfunktelefonie in alle deutsche Mobilfunknetze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53572D-B72D-4A62-8BA1-AAECB87F7B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80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AF6C0C6-1504-4F7E-98B9-C43A7B9CC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17613"/>
            <a:ext cx="6371688" cy="584775"/>
          </a:xfrm>
        </p:spPr>
        <p:txBody>
          <a:bodyPr/>
          <a:lstStyle/>
          <a:p>
            <a:r>
              <a:rPr lang="de-DE" dirty="0">
                <a:solidFill>
                  <a:srgbClr val="FF9900"/>
                </a:solidFill>
              </a:rPr>
              <a:t>Angebote für Privatkunden</a:t>
            </a:r>
            <a:br>
              <a:rPr lang="de-DE" dirty="0">
                <a:solidFill>
                  <a:srgbClr val="FF9900"/>
                </a:solidFill>
              </a:rPr>
            </a:br>
            <a:r>
              <a:rPr lang="de-DE" sz="1600" b="1" dirty="0">
                <a:solidFill>
                  <a:srgbClr val="FF9900"/>
                </a:solidFill>
              </a:rPr>
              <a:t>Weitere Optionen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57C2D9E-12EF-47FE-B0CE-6D5D50E3F5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5B40D738-4877-4055-9ED0-4EE3F4A6AB76}"/>
              </a:ext>
            </a:extLst>
          </p:cNvPr>
          <p:cNvGraphicFramePr>
            <a:graphicFrameLocks noGrp="1"/>
          </p:cNvGraphicFramePr>
          <p:nvPr/>
        </p:nvGraphicFramePr>
        <p:xfrm>
          <a:off x="468312" y="1660415"/>
          <a:ext cx="7524000" cy="1454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Vor-Ort-Installationsservice</a:t>
                      </a:r>
                      <a:r>
                        <a:rPr lang="de-DE" sz="14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einmalig ab             </a:t>
                      </a: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69,00 €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Erhöhung E-Mail Postfach auf 5 GB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monatlich                   </a:t>
                      </a: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1,95 €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40320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0" dirty="0">
                          <a:effectLst/>
                          <a:latin typeface="+mn-lt"/>
                          <a:ea typeface="Times New Roman"/>
                          <a:cs typeface="EnBW DIN Pro"/>
                        </a:rPr>
                        <a:t>Eine zusätzliche dynamische IPv4-Adresse zur standardmäßig vorhandenen IPv6-WAN-Adresse mit /56 Präfix (Dual Stack)</a:t>
                      </a:r>
                      <a:r>
                        <a:rPr lang="de-DE" sz="1400" b="0" baseline="30000" dirty="0">
                          <a:effectLst/>
                          <a:latin typeface="+mn-lt"/>
                          <a:ea typeface="Times New Roman"/>
                          <a:cs typeface="EnBW DIN Pro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monatlich                   </a:t>
                      </a: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2,50 €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42633"/>
                  </a:ext>
                </a:extLst>
              </a:tr>
            </a:tbl>
          </a:graphicData>
        </a:graphic>
      </p:graphicFrame>
      <p:sp>
        <p:nvSpPr>
          <p:cNvPr id="15" name="Inhaltsplatzhalter 1">
            <a:extLst>
              <a:ext uri="{FF2B5EF4-FFF2-40B4-BE49-F238E27FC236}">
                <a16:creationId xmlns:a16="http://schemas.microsoft.com/office/drawing/2014/main" id="{1B9FAFA8-CDEE-4163-B546-1A8D5756C6E8}"/>
              </a:ext>
            </a:extLst>
          </p:cNvPr>
          <p:cNvSpPr txBox="1">
            <a:spLocks/>
          </p:cNvSpPr>
          <p:nvPr/>
        </p:nvSpPr>
        <p:spPr bwMode="auto">
          <a:xfrm>
            <a:off x="468312" y="3284984"/>
            <a:ext cx="8352160" cy="180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400" b="0" kern="0" baseline="30000" dirty="0">
                <a:solidFill>
                  <a:schemeClr val="tx1"/>
                </a:solidFill>
              </a:rPr>
              <a:t>1</a:t>
            </a:r>
            <a:r>
              <a:rPr lang="de-DE" sz="1400" b="0" kern="0" dirty="0">
                <a:solidFill>
                  <a:schemeClr val="tx1"/>
                </a:solidFill>
              </a:rPr>
              <a:t> Vor-Ort-Installationsservice kann nur bei Neukauf des Routers der NetCom BW gebucht werden.</a:t>
            </a:r>
            <a:br>
              <a:rPr lang="de-DE" sz="1400" b="0" kern="0" dirty="0">
                <a:solidFill>
                  <a:schemeClr val="tx1"/>
                </a:solidFill>
              </a:rPr>
            </a:br>
            <a:r>
              <a:rPr lang="de-DE" sz="1400" b="0" kern="0" dirty="0">
                <a:solidFill>
                  <a:schemeClr val="tx1"/>
                </a:solidFill>
              </a:rPr>
              <a:t>  Enthaltene Leistungen siehe Leistungsbeschreibung und unter www.netcom-bw.de.</a:t>
            </a:r>
          </a:p>
          <a:p>
            <a:r>
              <a:rPr lang="de-DE" sz="1400" b="0" kern="0" dirty="0">
                <a:solidFill>
                  <a:schemeClr val="tx1"/>
                </a:solidFill>
              </a:rPr>
              <a:t>  Gebühren: Beauftragung mit Vertragsabschluss bei Anbindung über Glasfaser: 69,00 €; bei Anbindung </a:t>
            </a:r>
            <a:br>
              <a:rPr lang="de-DE" sz="1400" b="0" kern="0" dirty="0">
                <a:solidFill>
                  <a:schemeClr val="tx1"/>
                </a:solidFill>
              </a:rPr>
            </a:br>
            <a:r>
              <a:rPr lang="de-DE" sz="1400" b="0" kern="0" dirty="0">
                <a:solidFill>
                  <a:schemeClr val="tx1"/>
                </a:solidFill>
              </a:rPr>
              <a:t>  über Kupfer: 99,00 €; bei nachträglicher Beauftragung (unabhängig der Anbindungsart): 129,00 €.</a:t>
            </a:r>
          </a:p>
          <a:p>
            <a:endParaRPr lang="de-DE" sz="1400" b="0" kern="0" dirty="0">
              <a:solidFill>
                <a:schemeClr val="tx1"/>
              </a:solidFill>
            </a:endParaRPr>
          </a:p>
          <a:p>
            <a:r>
              <a:rPr lang="de-DE" sz="1400" b="0" kern="0" baseline="30000" dirty="0">
                <a:solidFill>
                  <a:schemeClr val="tx1"/>
                </a:solidFill>
              </a:rPr>
              <a:t>2</a:t>
            </a:r>
            <a:r>
              <a:rPr lang="de-DE" sz="1400" b="0" kern="0" dirty="0">
                <a:solidFill>
                  <a:schemeClr val="tx1"/>
                </a:solidFill>
              </a:rPr>
              <a:t> </a:t>
            </a:r>
            <a:r>
              <a:rPr lang="de-DE" sz="1400" kern="0" dirty="0"/>
              <a:t>Mindestlaufzeit</a:t>
            </a:r>
            <a:r>
              <a:rPr lang="de-DE" sz="1400" b="0" kern="0" dirty="0">
                <a:solidFill>
                  <a:schemeClr val="tx1"/>
                </a:solidFill>
              </a:rPr>
              <a:t>: 6 Monate, automatische Verlängerung um jeweils 1 Monat, Kündigungsfrist: 4 Wochen</a:t>
            </a:r>
            <a:br>
              <a:rPr lang="de-DE" sz="1400" b="0" kern="0" dirty="0">
                <a:solidFill>
                  <a:schemeClr val="tx1"/>
                </a:solidFill>
              </a:rPr>
            </a:br>
            <a:r>
              <a:rPr lang="de-DE" sz="1400" b="0" kern="0" dirty="0">
                <a:solidFill>
                  <a:schemeClr val="tx1"/>
                </a:solidFill>
              </a:rPr>
              <a:t>  zum Laufzeitende</a:t>
            </a:r>
          </a:p>
          <a:p>
            <a:endParaRPr lang="de-DE" sz="1800" b="0" kern="0" dirty="0">
              <a:solidFill>
                <a:schemeClr val="tx1"/>
              </a:solidFill>
            </a:endParaRPr>
          </a:p>
          <a:p>
            <a:pPr marL="0" lvl="2" indent="0">
              <a:buNone/>
            </a:pPr>
            <a:endParaRPr lang="de-DE" sz="1800" kern="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E4414D7-8BAB-4F56-8BE6-6A86BC16C5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19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AF6C0C6-1504-4F7E-98B9-C43A7B9CC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17613"/>
            <a:ext cx="6371688" cy="584775"/>
          </a:xfrm>
        </p:spPr>
        <p:txBody>
          <a:bodyPr/>
          <a:lstStyle/>
          <a:p>
            <a:r>
              <a:rPr lang="de-DE" dirty="0">
                <a:solidFill>
                  <a:srgbClr val="FF9900"/>
                </a:solidFill>
              </a:rPr>
              <a:t>Angebote für Privatkunden</a:t>
            </a:r>
            <a:br>
              <a:rPr lang="de-DE" dirty="0">
                <a:solidFill>
                  <a:srgbClr val="FF9900"/>
                </a:solidFill>
              </a:rPr>
            </a:br>
            <a:r>
              <a:rPr lang="de-DE" sz="1600" b="1" dirty="0">
                <a:solidFill>
                  <a:srgbClr val="FF9900"/>
                </a:solidFill>
              </a:rPr>
              <a:t>IPTV</a:t>
            </a:r>
            <a:r>
              <a:rPr lang="de-DE" sz="1600" dirty="0">
                <a:solidFill>
                  <a:srgbClr val="FF9900"/>
                </a:solidFill>
              </a:rPr>
              <a:t> – Unsere vollwertige Lösung für Fernsehen in HD-Qualität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57C2D9E-12EF-47FE-B0CE-6D5D50E3F5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1EB801F-D08D-41F2-97E2-ECBD3324F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567551"/>
            <a:ext cx="2469333" cy="72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28EE663-F474-4723-A9B9-B0BA0E7FF8D3}"/>
              </a:ext>
            </a:extLst>
          </p:cNvPr>
          <p:cNvSpPr txBox="1"/>
          <p:nvPr/>
        </p:nvSpPr>
        <p:spPr bwMode="gray">
          <a:xfrm>
            <a:off x="5256584" y="2934449"/>
            <a:ext cx="3510961" cy="8617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400" baseline="30000" dirty="0">
                <a:latin typeface="+mn-lt"/>
                <a:ea typeface="DIN-Regular" panose="020B0500010101010101" pitchFamily="34" charset="0"/>
              </a:rPr>
              <a:t>1 </a:t>
            </a:r>
            <a:r>
              <a:rPr lang="de-DE" sz="1400" dirty="0">
                <a:latin typeface="+mn-lt"/>
                <a:ea typeface="DIN-Regular" panose="020B0500010101010101" pitchFamily="34" charset="0"/>
              </a:rPr>
              <a:t>Mindestlaufzeit</a:t>
            </a:r>
            <a:r>
              <a:rPr lang="de-DE" sz="1400" dirty="0">
                <a:ea typeface="DIN-Regular" panose="020B0500010101010101" pitchFamily="34" charset="0"/>
              </a:rPr>
              <a:t>: 12 Monate, davon 1 Monat</a:t>
            </a:r>
            <a:br>
              <a:rPr lang="de-DE" sz="1400" dirty="0">
                <a:ea typeface="DIN-Regular" panose="020B0500010101010101" pitchFamily="34" charset="0"/>
              </a:rPr>
            </a:br>
            <a:r>
              <a:rPr lang="de-DE" sz="1400" dirty="0">
                <a:ea typeface="DIN-Regular" panose="020B0500010101010101" pitchFamily="34" charset="0"/>
              </a:rPr>
              <a:t>  kostenlos, automatische Verlängerung um</a:t>
            </a:r>
            <a:br>
              <a:rPr lang="de-DE" sz="1400" dirty="0">
                <a:ea typeface="DIN-Regular" panose="020B0500010101010101" pitchFamily="34" charset="0"/>
              </a:rPr>
            </a:br>
            <a:r>
              <a:rPr lang="de-DE" sz="1400" dirty="0">
                <a:ea typeface="DIN-Regular" panose="020B0500010101010101" pitchFamily="34" charset="0"/>
              </a:rPr>
              <a:t> 12 Monate, Kündigungsfrist: 4 Wochen</a:t>
            </a:r>
            <a:br>
              <a:rPr lang="de-DE" sz="1400" dirty="0">
                <a:ea typeface="DIN-Regular" panose="020B0500010101010101" pitchFamily="34" charset="0"/>
              </a:rPr>
            </a:br>
            <a:r>
              <a:rPr lang="de-DE" sz="1400" dirty="0">
                <a:ea typeface="DIN-Regular" panose="020B0500010101010101" pitchFamily="34" charset="0"/>
              </a:rPr>
              <a:t>  zum Laufzeitende</a:t>
            </a:r>
            <a:endParaRPr lang="de-DE" sz="1400" dirty="0">
              <a:latin typeface="+mn-lt"/>
              <a:ea typeface="DIN-Regular" panose="020B0500010101010101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27EDFC7-8F00-43FD-8D0F-FAEA5E5D2E84}"/>
              </a:ext>
            </a:extLst>
          </p:cNvPr>
          <p:cNvSpPr txBox="1"/>
          <p:nvPr/>
        </p:nvSpPr>
        <p:spPr bwMode="gray">
          <a:xfrm>
            <a:off x="5256118" y="4797812"/>
            <a:ext cx="3708370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400" baseline="30000" dirty="0">
                <a:latin typeface="+mn-lt"/>
                <a:ea typeface="DIN-Regular" panose="020B0500010101010101" pitchFamily="34" charset="0"/>
              </a:rPr>
              <a:t>2 </a:t>
            </a:r>
            <a:r>
              <a:rPr lang="de-DE" sz="1400" dirty="0">
                <a:latin typeface="+mn-lt"/>
                <a:ea typeface="DIN-Regular" panose="020B0500010101010101" pitchFamily="34" charset="0"/>
              </a:rPr>
              <a:t>Mindestlaufzeit</a:t>
            </a:r>
            <a:r>
              <a:rPr lang="de-DE" sz="1400" dirty="0">
                <a:ea typeface="DIN-Regular" panose="020B0500010101010101" pitchFamily="34" charset="0"/>
              </a:rPr>
              <a:t>: 6 Monate, automatische</a:t>
            </a:r>
            <a:br>
              <a:rPr lang="de-DE" sz="1400" dirty="0">
                <a:ea typeface="DIN-Regular" panose="020B0500010101010101" pitchFamily="34" charset="0"/>
              </a:rPr>
            </a:br>
            <a:r>
              <a:rPr lang="de-DE" sz="1400" dirty="0">
                <a:ea typeface="DIN-Regular" panose="020B0500010101010101" pitchFamily="34" charset="0"/>
              </a:rPr>
              <a:t>  Verlängerung um 1 Monat,</a:t>
            </a:r>
            <a:br>
              <a:rPr lang="de-DE" sz="1400" dirty="0">
                <a:ea typeface="DIN-Regular" panose="020B0500010101010101" pitchFamily="34" charset="0"/>
              </a:rPr>
            </a:br>
            <a:r>
              <a:rPr lang="de-DE" sz="1400" dirty="0">
                <a:ea typeface="DIN-Regular" panose="020B0500010101010101" pitchFamily="34" charset="0"/>
              </a:rPr>
              <a:t>  Kündigungsfrist: 4 Wochen zum Laufzeitende</a:t>
            </a:r>
            <a:endParaRPr lang="de-DE" sz="1400" dirty="0">
              <a:latin typeface="+mn-lt"/>
              <a:ea typeface="DIN-Regular" panose="020B0500010101010101" pitchFamily="34" charset="0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7987F2B-3147-443C-9B58-37BAD06AD745}"/>
              </a:ext>
            </a:extLst>
          </p:cNvPr>
          <p:cNvGrpSpPr/>
          <p:nvPr/>
        </p:nvGrpSpPr>
        <p:grpSpPr>
          <a:xfrm>
            <a:off x="230459" y="1504302"/>
            <a:ext cx="3637099" cy="4156946"/>
            <a:chOff x="230459" y="1504302"/>
            <a:chExt cx="3637099" cy="4156946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BD2C277-D8F9-495F-AF1B-339B5C624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450" b="13371"/>
            <a:stretch/>
          </p:blipFill>
          <p:spPr>
            <a:xfrm>
              <a:off x="230459" y="1569845"/>
              <a:ext cx="3637099" cy="4091403"/>
            </a:xfrm>
            <a:prstGeom prst="rect">
              <a:avLst/>
            </a:prstGeom>
          </p:spPr>
        </p:pic>
        <p:sp>
          <p:nvSpPr>
            <p:cNvPr id="14" name="Ellipse 189">
              <a:extLst>
                <a:ext uri="{FF2B5EF4-FFF2-40B4-BE49-F238E27FC236}">
                  <a16:creationId xmlns:a16="http://schemas.microsoft.com/office/drawing/2014/main" id="{C2D18CF9-8314-4219-9123-51E91A0803ED}"/>
                </a:ext>
              </a:extLst>
            </p:cNvPr>
            <p:cNvSpPr/>
            <p:nvPr/>
          </p:nvSpPr>
          <p:spPr bwMode="auto">
            <a:xfrm>
              <a:off x="2711869" y="1504302"/>
              <a:ext cx="1153440" cy="1133310"/>
            </a:xfrm>
            <a:prstGeom prst="ellipse">
              <a:avLst/>
            </a:prstGeom>
            <a:gradFill flip="none" rotWithShape="1">
              <a:gsLst>
                <a:gs pos="0">
                  <a:srgbClr val="EE7700"/>
                </a:gs>
                <a:gs pos="100000">
                  <a:srgbClr val="FF9900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lvl="1" indent="0" algn="ctr" eaLnBrk="0" hangingPunct="0">
                <a:buFont typeface="DIN-Regular" pitchFamily="34" charset="0"/>
                <a:buNone/>
              </a:pPr>
              <a:r>
                <a:rPr lang="de-DE" sz="1050" dirty="0">
                  <a:solidFill>
                    <a:srgbClr val="FFFFFF"/>
                  </a:solidFill>
                  <a:latin typeface="EnBW DIN Pro Medium" panose="020B0604020101020102" pitchFamily="34" charset="0"/>
                  <a:cs typeface="EnBW DIN Pro Medium" panose="020B0604020101020102" pitchFamily="34" charset="0"/>
                </a:rPr>
                <a:t>Jetzt kostenfreien Monat sichern!</a:t>
              </a:r>
              <a:r>
                <a:rPr lang="de-DE" sz="1050" baseline="30000" dirty="0">
                  <a:solidFill>
                    <a:srgbClr val="FFFFFF"/>
                  </a:solidFill>
                  <a:latin typeface="EnBW DIN Pro Medium" panose="020B0604020101020102" pitchFamily="34" charset="0"/>
                  <a:cs typeface="EnBW DIN Pro Medium" panose="020B0604020101020102" pitchFamily="34" charset="0"/>
                </a:rPr>
                <a:t>1</a:t>
              </a:r>
              <a:endParaRPr lang="de-DE" sz="1050" baseline="30000" dirty="0">
                <a:solidFill>
                  <a:srgbClr val="FF0000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endParaRPr>
            </a:p>
          </p:txBody>
        </p:sp>
      </p:grpSp>
      <p:sp>
        <p:nvSpPr>
          <p:cNvPr id="10" name="Oval 362">
            <a:extLst>
              <a:ext uri="{FF2B5EF4-FFF2-40B4-BE49-F238E27FC236}">
                <a16:creationId xmlns:a16="http://schemas.microsoft.com/office/drawing/2014/main" id="{C621E5D6-E91D-40C9-B184-B80521582907}"/>
              </a:ext>
            </a:extLst>
          </p:cNvPr>
          <p:cNvSpPr/>
          <p:nvPr/>
        </p:nvSpPr>
        <p:spPr>
          <a:xfrm>
            <a:off x="3776631" y="2601006"/>
            <a:ext cx="1440000" cy="144000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756876">
              <a:defRPr/>
            </a:pPr>
            <a:r>
              <a:rPr lang="de-DE" sz="1400" b="1" dirty="0">
                <a:solidFill>
                  <a:srgbClr val="FFFFFF"/>
                </a:solidFill>
                <a:latin typeface="+mj-lt"/>
              </a:rPr>
              <a:t>12 Monate Laufzeit: 8,90 €</a:t>
            </a:r>
            <a:r>
              <a:rPr lang="de-DE" sz="1400" b="1" baseline="30000" dirty="0">
                <a:solidFill>
                  <a:srgbClr val="FFFFFF"/>
                </a:solidFill>
                <a:latin typeface="+mj-lt"/>
              </a:rPr>
              <a:t>1</a:t>
            </a:r>
            <a:r>
              <a:rPr lang="de-DE" sz="1400" b="1" dirty="0">
                <a:solidFill>
                  <a:srgbClr val="FFFFFF"/>
                </a:solidFill>
                <a:latin typeface="+mj-lt"/>
              </a:rPr>
              <a:t> monatlich</a:t>
            </a:r>
          </a:p>
        </p:txBody>
      </p:sp>
      <p:sp>
        <p:nvSpPr>
          <p:cNvPr id="11" name="Oval 362">
            <a:extLst>
              <a:ext uri="{FF2B5EF4-FFF2-40B4-BE49-F238E27FC236}">
                <a16:creationId xmlns:a16="http://schemas.microsoft.com/office/drawing/2014/main" id="{AF2A975E-E25A-47D3-98B1-4093DF8B9E77}"/>
              </a:ext>
            </a:extLst>
          </p:cNvPr>
          <p:cNvSpPr/>
          <p:nvPr/>
        </p:nvSpPr>
        <p:spPr>
          <a:xfrm>
            <a:off x="3776631" y="4293256"/>
            <a:ext cx="1440000" cy="144000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1756876">
              <a:defRPr/>
            </a:pPr>
            <a:r>
              <a:rPr lang="de-DE" sz="1400" b="1" dirty="0">
                <a:solidFill>
                  <a:srgbClr val="FFFFFF"/>
                </a:solidFill>
              </a:rPr>
              <a:t>6 Monate Laufzeit: 9,90 €</a:t>
            </a:r>
            <a:r>
              <a:rPr lang="de-DE" sz="1400" b="1" baseline="30000" dirty="0">
                <a:solidFill>
                  <a:srgbClr val="FFFFFF"/>
                </a:solidFill>
              </a:rPr>
              <a:t>2</a:t>
            </a:r>
            <a:r>
              <a:rPr lang="de-DE" sz="1400" b="1" dirty="0">
                <a:solidFill>
                  <a:srgbClr val="FFFFFF"/>
                </a:solidFill>
              </a:rPr>
              <a:t> monatlich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18938BB-09D3-4E1F-8E05-C11CD5041AD8}"/>
              </a:ext>
            </a:extLst>
          </p:cNvPr>
          <p:cNvSpPr/>
          <p:nvPr/>
        </p:nvSpPr>
        <p:spPr>
          <a:xfrm>
            <a:off x="434536" y="5661248"/>
            <a:ext cx="31380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rgbClr val="58595B"/>
                </a:solidFill>
                <a:latin typeface="EnBW DIN Pro" panose="020B0504020101020102" pitchFamily="34" charset="0"/>
                <a:cs typeface="EnBW DIN Pro" panose="020B0504020101020102" pitchFamily="34" charset="0"/>
              </a:rPr>
              <a:t>waipu.tv ist ein Service der </a:t>
            </a:r>
            <a:r>
              <a:rPr lang="de-DE" sz="800" dirty="0" err="1">
                <a:solidFill>
                  <a:srgbClr val="58595B"/>
                </a:solidFill>
                <a:latin typeface="EnBW DIN Pro" panose="020B0504020101020102" pitchFamily="34" charset="0"/>
                <a:cs typeface="EnBW DIN Pro" panose="020B0504020101020102" pitchFamily="34" charset="0"/>
              </a:rPr>
              <a:t>Exaring</a:t>
            </a:r>
            <a:r>
              <a:rPr lang="de-DE" sz="800" dirty="0">
                <a:solidFill>
                  <a:srgbClr val="58595B"/>
                </a:solidFill>
                <a:latin typeface="EnBW DIN Pro" panose="020B0504020101020102" pitchFamily="34" charset="0"/>
                <a:cs typeface="EnBW DIN Pro" panose="020B0504020101020102" pitchFamily="34" charset="0"/>
              </a:rPr>
              <a:t> AG (Leopoldstr. 236, 80807 München). Es gelten die Allgemeinen Geschäftsbedingungen, Datenschutzhinweise und Angebotsbeschreibungen der</a:t>
            </a:r>
          </a:p>
          <a:p>
            <a:r>
              <a:rPr lang="de-DE" sz="800" dirty="0" err="1">
                <a:solidFill>
                  <a:srgbClr val="58595B"/>
                </a:solidFill>
                <a:latin typeface="EnBW DIN Pro" panose="020B0504020101020102" pitchFamily="34" charset="0"/>
                <a:cs typeface="EnBW DIN Pro" panose="020B0504020101020102" pitchFamily="34" charset="0"/>
              </a:rPr>
              <a:t>Exaring</a:t>
            </a:r>
            <a:r>
              <a:rPr lang="de-DE" sz="800" dirty="0">
                <a:solidFill>
                  <a:srgbClr val="58595B"/>
                </a:solidFill>
                <a:latin typeface="EnBW DIN Pro" panose="020B0504020101020102" pitchFamily="34" charset="0"/>
                <a:cs typeface="EnBW DIN Pro" panose="020B0504020101020102" pitchFamily="34" charset="0"/>
              </a:rPr>
              <a:t> AG.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D4ACE45-6C88-4126-89EC-79E9362A7E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213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5684DE5-5C67-4AEA-A11D-F6544B3E9F3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145318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B5684DE5-5C67-4AEA-A11D-F6544B3E9F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85C02B82-F768-4AA7-AFF8-985B394F0EA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Aft>
                <a:spcPct val="0"/>
              </a:spcAft>
            </a:pPr>
            <a:endParaRPr kumimoji="0" lang="de-DE" u="none" strike="noStrike" cap="none" normalizeH="0" dirty="0" err="1">
              <a:ln>
                <a:noFill/>
              </a:ln>
              <a:solidFill>
                <a:schemeClr val="tx1"/>
              </a:solidFill>
              <a:effectLst/>
              <a:latin typeface="EnBW DIN Pro" panose="020B0504020101020102" pitchFamily="34" charset="0"/>
              <a:cs typeface="+mj-cs"/>
              <a:sym typeface="EnBW DIN Pro" panose="020B0504020101020102" pitchFamily="34" charset="0"/>
            </a:endParaRP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FBA4A9E-A1B1-45B1-83E2-A4A79727E24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8312" y="1700213"/>
            <a:ext cx="8190838" cy="4262705"/>
          </a:xfrm>
        </p:spPr>
        <p:txBody>
          <a:bodyPr/>
          <a:lstStyle/>
          <a:p>
            <a:r>
              <a:rPr lang="de-DE" dirty="0"/>
              <a:t>Welche Geräte können mit waipu.tv verwendet werden? </a:t>
            </a:r>
            <a:endParaRPr lang="de-DE" b="0" dirty="0"/>
          </a:p>
          <a:p>
            <a:pPr lvl="1"/>
            <a:r>
              <a:rPr lang="de-DE" sz="1400" dirty="0"/>
              <a:t>Folgende Geräte werden derzeit von waipu.tv unterstützt: </a:t>
            </a:r>
          </a:p>
          <a:p>
            <a:pPr lvl="2"/>
            <a:r>
              <a:rPr lang="de-DE" sz="1400" dirty="0"/>
              <a:t>iPhone/iPad (iOS 10.3 und höher)</a:t>
            </a:r>
          </a:p>
          <a:p>
            <a:pPr lvl="2"/>
            <a:r>
              <a:rPr lang="de-DE" sz="1400" dirty="0"/>
              <a:t>Android Smartphone/Tablet (Android 4.4 und höher) </a:t>
            </a:r>
          </a:p>
          <a:p>
            <a:pPr lvl="2"/>
            <a:r>
              <a:rPr lang="de-DE" sz="1400" dirty="0"/>
              <a:t>Amazon </a:t>
            </a:r>
            <a:r>
              <a:rPr lang="de-DE" sz="1400" dirty="0" err="1"/>
              <a:t>Fire</a:t>
            </a:r>
            <a:r>
              <a:rPr lang="de-DE" sz="1400" dirty="0"/>
              <a:t> TV/</a:t>
            </a:r>
            <a:r>
              <a:rPr lang="de-DE" sz="1400" dirty="0" err="1"/>
              <a:t>Fire</a:t>
            </a:r>
            <a:r>
              <a:rPr lang="de-DE" sz="1400" dirty="0"/>
              <a:t> TV Stick </a:t>
            </a:r>
          </a:p>
          <a:p>
            <a:pPr lvl="2"/>
            <a:r>
              <a:rPr lang="de-DE" sz="1400" dirty="0"/>
              <a:t>PC/Mac (Web-Player) </a:t>
            </a:r>
          </a:p>
          <a:p>
            <a:pPr lvl="2"/>
            <a:r>
              <a:rPr lang="de-DE" sz="1400" dirty="0"/>
              <a:t>Google Chromecast </a:t>
            </a:r>
          </a:p>
          <a:p>
            <a:pPr lvl="2"/>
            <a:r>
              <a:rPr lang="de-DE" sz="1400" dirty="0"/>
              <a:t>Apple TV ab der 4. Generation </a:t>
            </a:r>
            <a:br>
              <a:rPr lang="de-DE" sz="1400" dirty="0"/>
            </a:br>
            <a:r>
              <a:rPr lang="de-DE" sz="1400" dirty="0"/>
              <a:t>(via </a:t>
            </a:r>
            <a:r>
              <a:rPr lang="de-DE" sz="1400" dirty="0" err="1"/>
              <a:t>AirPlay</a:t>
            </a:r>
            <a:r>
              <a:rPr lang="de-DE" sz="1400" dirty="0"/>
              <a:t> ab 3. Generation mit iOS 11 und höher)</a:t>
            </a:r>
          </a:p>
          <a:p>
            <a:pPr lvl="2"/>
            <a:r>
              <a:rPr lang="de-DE" sz="1400" dirty="0"/>
              <a:t>Samsung Smart TV ab Baujahr 2017 </a:t>
            </a:r>
          </a:p>
          <a:p>
            <a:pPr lvl="2"/>
            <a:r>
              <a:rPr lang="de-DE" sz="1400" dirty="0"/>
              <a:t>Android TV</a:t>
            </a:r>
          </a:p>
          <a:p>
            <a:pPr lvl="2"/>
            <a:r>
              <a:rPr lang="de-DE" sz="1400" dirty="0"/>
              <a:t>Amazon Alexa</a:t>
            </a:r>
          </a:p>
          <a:p>
            <a:pPr lvl="1"/>
            <a:endParaRPr lang="de-DE" dirty="0"/>
          </a:p>
          <a:p>
            <a:pPr lvl="1"/>
            <a:r>
              <a:rPr lang="de-DE" sz="1000" dirty="0"/>
              <a:t>Den aktuellsten Stand können Sie unter </a:t>
            </a:r>
            <a:r>
              <a:rPr lang="de-DE" sz="1000" dirty="0">
                <a:hlinkClick r:id="rId7"/>
              </a:rPr>
              <a:t>www.waipu.tv/geraete/</a:t>
            </a:r>
            <a:r>
              <a:rPr lang="de-DE" sz="1000" dirty="0"/>
              <a:t> abrufen. 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0FCF80-C1EB-46A4-8D94-4631BC8E8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63725"/>
            <a:ext cx="6371688" cy="892552"/>
          </a:xfrm>
        </p:spPr>
        <p:txBody>
          <a:bodyPr/>
          <a:lstStyle/>
          <a:p>
            <a:r>
              <a:rPr lang="de-DE" dirty="0">
                <a:solidFill>
                  <a:srgbClr val="FF9900"/>
                </a:solidFill>
              </a:rPr>
              <a:t>Angebote für Privatkunden</a:t>
            </a:r>
            <a:br>
              <a:rPr lang="de-DE" dirty="0">
                <a:solidFill>
                  <a:srgbClr val="FF9900"/>
                </a:solidFill>
              </a:rPr>
            </a:br>
            <a:r>
              <a:rPr lang="de-DE" sz="1800" b="1" dirty="0">
                <a:solidFill>
                  <a:srgbClr val="FF9900"/>
                </a:solidFill>
              </a:rPr>
              <a:t>IPTV</a:t>
            </a:r>
            <a:r>
              <a:rPr lang="de-DE" sz="1800" dirty="0">
                <a:solidFill>
                  <a:srgbClr val="FF9900"/>
                </a:solidFill>
              </a:rPr>
              <a:t> – Unsere vollwertige Lösung für Fernsehen</a:t>
            </a:r>
            <a:br>
              <a:rPr lang="de-DE" sz="1800" dirty="0">
                <a:solidFill>
                  <a:srgbClr val="FF9900"/>
                </a:solidFill>
              </a:rPr>
            </a:br>
            <a:r>
              <a:rPr lang="de-DE" sz="1800" dirty="0">
                <a:solidFill>
                  <a:srgbClr val="FF9900"/>
                </a:solidFill>
              </a:rPr>
              <a:t>in HD-Qualität</a:t>
            </a:r>
            <a:endParaRPr lang="de-DE" sz="1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4E7EBB-C9C3-458E-885C-3C95285DB0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15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C8BCDC-4EFA-4754-84D1-20780FA54C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83A5752-225A-4B88-A71A-D9B0E91F29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150" y="3057855"/>
            <a:ext cx="4644290" cy="21110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C95AADA-5B7E-476B-B812-FA619DE445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4208" y="1567551"/>
            <a:ext cx="246933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5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AF6C0C6-1504-4F7E-98B9-C43A7B9CC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94502"/>
            <a:ext cx="6371688" cy="830997"/>
          </a:xfrm>
        </p:spPr>
        <p:txBody>
          <a:bodyPr/>
          <a:lstStyle/>
          <a:p>
            <a:r>
              <a:rPr lang="de-DE" dirty="0">
                <a:solidFill>
                  <a:srgbClr val="FF9900"/>
                </a:solidFill>
              </a:rPr>
              <a:t>Angebote für Privatkunden</a:t>
            </a:r>
            <a:br>
              <a:rPr lang="de-DE" dirty="0">
                <a:solidFill>
                  <a:srgbClr val="FF9900"/>
                </a:solidFill>
              </a:rPr>
            </a:br>
            <a:r>
              <a:rPr lang="de-DE" sz="1600" b="1" dirty="0">
                <a:solidFill>
                  <a:srgbClr val="FF9900"/>
                </a:solidFill>
              </a:rPr>
              <a:t>Sicherheitspaket</a:t>
            </a:r>
            <a:br>
              <a:rPr lang="de-DE" sz="1600" b="1" dirty="0">
                <a:solidFill>
                  <a:srgbClr val="FF9900"/>
                </a:solidFill>
              </a:rPr>
            </a:br>
            <a:r>
              <a:rPr lang="de-DE" sz="1600" dirty="0">
                <a:solidFill>
                  <a:srgbClr val="FF9900"/>
                </a:solidFill>
              </a:rPr>
              <a:t>Umfassender Sofortschutz vor Viren und allen Gefahren des Internets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57C2D9E-12EF-47FE-B0CE-6D5D50E3F5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DEFDEF-D2BC-445F-8740-04C85E932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965" y="1573407"/>
            <a:ext cx="1554515" cy="72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05B1BAD-8DBA-4FCA-BE9B-27023EE9A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7" t="10101" r="477" b="24196"/>
          <a:stretch/>
        </p:blipFill>
        <p:spPr>
          <a:xfrm>
            <a:off x="205283" y="1412776"/>
            <a:ext cx="3096345" cy="4505954"/>
          </a:xfrm>
          <a:prstGeom prst="rect">
            <a:avLst/>
          </a:prstGeom>
        </p:spPr>
      </p:pic>
      <p:sp>
        <p:nvSpPr>
          <p:cNvPr id="17" name="Oval 362">
            <a:extLst>
              <a:ext uri="{FF2B5EF4-FFF2-40B4-BE49-F238E27FC236}">
                <a16:creationId xmlns:a16="http://schemas.microsoft.com/office/drawing/2014/main" id="{E1390582-82E7-4E05-9E3F-E20AC3CFFC05}"/>
              </a:ext>
            </a:extLst>
          </p:cNvPr>
          <p:cNvSpPr/>
          <p:nvPr/>
        </p:nvSpPr>
        <p:spPr>
          <a:xfrm>
            <a:off x="3433291" y="1630751"/>
            <a:ext cx="1440000" cy="14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756876">
              <a:defRPr/>
            </a:pPr>
            <a:r>
              <a:rPr lang="de-DE" sz="1400" b="1" dirty="0">
                <a:solidFill>
                  <a:srgbClr val="FFFFFF"/>
                </a:solidFill>
                <a:latin typeface="+mj-lt"/>
              </a:rPr>
              <a:t>1 PC: </a:t>
            </a:r>
          </a:p>
          <a:p>
            <a:pPr algn="ctr" defTabSz="1756876">
              <a:defRPr/>
            </a:pPr>
            <a:r>
              <a:rPr lang="de-DE" sz="1400" b="1" dirty="0">
                <a:solidFill>
                  <a:srgbClr val="FFFFFF"/>
                </a:solidFill>
                <a:latin typeface="+mj-lt"/>
              </a:rPr>
              <a:t>2,90 € monatlich</a:t>
            </a:r>
          </a:p>
        </p:txBody>
      </p:sp>
      <p:sp>
        <p:nvSpPr>
          <p:cNvPr id="18" name="Oval 362">
            <a:extLst>
              <a:ext uri="{FF2B5EF4-FFF2-40B4-BE49-F238E27FC236}">
                <a16:creationId xmlns:a16="http://schemas.microsoft.com/office/drawing/2014/main" id="{CA8CA4E6-9DA1-46AA-836D-D74D6C2F4233}"/>
              </a:ext>
            </a:extLst>
          </p:cNvPr>
          <p:cNvSpPr/>
          <p:nvPr/>
        </p:nvSpPr>
        <p:spPr>
          <a:xfrm>
            <a:off x="4153291" y="3174387"/>
            <a:ext cx="1440000" cy="14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1756876">
              <a:defRPr/>
            </a:pPr>
            <a:r>
              <a:rPr lang="de-DE" sz="1400" b="1" dirty="0">
                <a:solidFill>
                  <a:srgbClr val="FFFFFF"/>
                </a:solidFill>
              </a:rPr>
              <a:t>3 PC: </a:t>
            </a:r>
          </a:p>
          <a:p>
            <a:pPr lvl="0" algn="ctr" defTabSz="1756876">
              <a:defRPr/>
            </a:pPr>
            <a:r>
              <a:rPr lang="de-DE" sz="1400" b="1" dirty="0">
                <a:solidFill>
                  <a:srgbClr val="FFFFFF"/>
                </a:solidFill>
              </a:rPr>
              <a:t>3,90 € monatlich</a:t>
            </a:r>
          </a:p>
        </p:txBody>
      </p:sp>
      <p:sp>
        <p:nvSpPr>
          <p:cNvPr id="19" name="Oval 362">
            <a:extLst>
              <a:ext uri="{FF2B5EF4-FFF2-40B4-BE49-F238E27FC236}">
                <a16:creationId xmlns:a16="http://schemas.microsoft.com/office/drawing/2014/main" id="{D4985E36-7353-467B-B211-63CBC655CAD6}"/>
              </a:ext>
            </a:extLst>
          </p:cNvPr>
          <p:cNvSpPr/>
          <p:nvPr/>
        </p:nvSpPr>
        <p:spPr>
          <a:xfrm>
            <a:off x="3301628" y="4718024"/>
            <a:ext cx="1440000" cy="14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1756876">
              <a:defRPr/>
            </a:pPr>
            <a:r>
              <a:rPr lang="de-DE" sz="1400" b="1" dirty="0">
                <a:solidFill>
                  <a:srgbClr val="FFFFFF"/>
                </a:solidFill>
              </a:rPr>
              <a:t>5 PC: </a:t>
            </a:r>
          </a:p>
          <a:p>
            <a:pPr lvl="0" algn="ctr" defTabSz="1756876">
              <a:defRPr/>
            </a:pPr>
            <a:r>
              <a:rPr lang="de-DE" sz="1400" b="1" dirty="0">
                <a:solidFill>
                  <a:srgbClr val="FFFFFF"/>
                </a:solidFill>
              </a:rPr>
              <a:t>4,90 € monatlich</a:t>
            </a:r>
          </a:p>
        </p:txBody>
      </p:sp>
      <p:sp>
        <p:nvSpPr>
          <p:cNvPr id="20" name="Inhaltsplatzhalter 1">
            <a:extLst>
              <a:ext uri="{FF2B5EF4-FFF2-40B4-BE49-F238E27FC236}">
                <a16:creationId xmlns:a16="http://schemas.microsoft.com/office/drawing/2014/main" id="{3F3B47B0-1226-47FB-A39E-E53D27827BD9}"/>
              </a:ext>
            </a:extLst>
          </p:cNvPr>
          <p:cNvSpPr txBox="1">
            <a:spLocks/>
          </p:cNvSpPr>
          <p:nvPr/>
        </p:nvSpPr>
        <p:spPr bwMode="auto">
          <a:xfrm>
            <a:off x="5940152" y="2869473"/>
            <a:ext cx="3096345" cy="209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Mindestlaufzeit: </a:t>
            </a:r>
            <a:r>
              <a:rPr lang="de-DE" b="0" kern="0" dirty="0">
                <a:solidFill>
                  <a:schemeClr val="tx1"/>
                </a:solidFill>
              </a:rPr>
              <a:t>6 Monate, automatische Verlängerung um jeweils 1 Monat, Kündigungsfrist: 4 Wochen zum Laufzeitende</a:t>
            </a:r>
          </a:p>
          <a:p>
            <a:endParaRPr lang="de-DE" b="0" kern="0" dirty="0">
              <a:solidFill>
                <a:schemeClr val="tx1"/>
              </a:solidFill>
            </a:endParaRPr>
          </a:p>
          <a:p>
            <a:r>
              <a:rPr lang="de-DE" kern="0" dirty="0"/>
              <a:t>Weiterführende Informationen:</a:t>
            </a:r>
          </a:p>
          <a:p>
            <a:r>
              <a:rPr lang="de-DE" b="0" kern="0" dirty="0">
                <a:solidFill>
                  <a:schemeClr val="tx1"/>
                </a:solidFill>
              </a:rPr>
              <a:t>Leistungsbeschreibung</a:t>
            </a:r>
          </a:p>
          <a:p>
            <a:endParaRPr lang="de-DE" kern="0" dirty="0"/>
          </a:p>
          <a:p>
            <a:pPr marL="0" lvl="2" indent="0">
              <a:buNone/>
            </a:pPr>
            <a:endParaRPr lang="de-DE" kern="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26EAC6E-CED6-485B-AC86-4B4126D5CF7E}"/>
              </a:ext>
            </a:extLst>
          </p:cNvPr>
          <p:cNvSpPr/>
          <p:nvPr/>
        </p:nvSpPr>
        <p:spPr>
          <a:xfrm>
            <a:off x="195321" y="5911385"/>
            <a:ext cx="3096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rgbClr val="58595B"/>
                </a:solidFill>
                <a:latin typeface="EnBW DIN Pro" panose="020B0504020101020102" pitchFamily="34" charset="0"/>
                <a:cs typeface="EnBW DIN Pro" panose="020B0504020101020102" pitchFamily="34" charset="0"/>
              </a:rPr>
              <a:t>G DATA Internet Security ist ein Produkt der G DATA Software AG (Königsallee 178, 44799 Bochum). Es gelten die Allgemeinen Geschäftsbedingungen, Datenschutzhinweise und</a:t>
            </a:r>
          </a:p>
          <a:p>
            <a:r>
              <a:rPr lang="de-DE" sz="800" dirty="0">
                <a:solidFill>
                  <a:srgbClr val="58595B"/>
                </a:solidFill>
                <a:latin typeface="EnBW DIN Pro" panose="020B0504020101020102" pitchFamily="34" charset="0"/>
                <a:cs typeface="EnBW DIN Pro" panose="020B0504020101020102" pitchFamily="34" charset="0"/>
              </a:rPr>
              <a:t>Angebotsbeschreibungen der G DATA Software AG.</a:t>
            </a:r>
            <a:endParaRPr lang="de-DE" dirty="0">
              <a:latin typeface="EnBW DIN Pro" panose="020B0504020101020102" pitchFamily="34" charset="0"/>
              <a:cs typeface="EnBW DIN Pro" panose="020B0504020101020102" pitchFamily="34" charset="0"/>
            </a:endParaRPr>
          </a:p>
        </p:txBody>
      </p:sp>
      <p:sp>
        <p:nvSpPr>
          <p:cNvPr id="11" name="Ellipse 189">
            <a:extLst>
              <a:ext uri="{FF2B5EF4-FFF2-40B4-BE49-F238E27FC236}">
                <a16:creationId xmlns:a16="http://schemas.microsoft.com/office/drawing/2014/main" id="{AC70C235-51AD-4398-BCE8-838CBEB07309}"/>
              </a:ext>
            </a:extLst>
          </p:cNvPr>
          <p:cNvSpPr/>
          <p:nvPr/>
        </p:nvSpPr>
        <p:spPr bwMode="auto">
          <a:xfrm>
            <a:off x="2345252" y="1442036"/>
            <a:ext cx="1000196" cy="982741"/>
          </a:xfrm>
          <a:prstGeom prst="ellipse">
            <a:avLst/>
          </a:prstGeom>
          <a:gradFill flip="none" rotWithShape="1">
            <a:gsLst>
              <a:gs pos="0">
                <a:srgbClr val="EE7700"/>
              </a:gs>
              <a:gs pos="100000">
                <a:srgbClr val="FF9900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lvl="1" algn="ctr" eaLnBrk="0" hangingPunct="0"/>
            <a:r>
              <a:rPr lang="de-DE" sz="788" dirty="0">
                <a:solidFill>
                  <a:srgbClr val="FFFFFF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Jetzt buchen und 3 Monate gratis erhalten!</a:t>
            </a:r>
            <a:endParaRPr lang="de-DE" sz="788" baseline="30000" dirty="0">
              <a:solidFill>
                <a:srgbClr val="FF0000"/>
              </a:solidFill>
              <a:latin typeface="EnBW DIN Pro Medium" panose="020B0604020101020102" pitchFamily="34" charset="0"/>
              <a:cs typeface="EnBW DIN Pro Medium" panose="020B0604020101020102" pitchFamily="34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A8A0583-A32B-45CB-869D-43FE978B5E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26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Anbieterwechselauftrag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pic>
        <p:nvPicPr>
          <p:cNvPr id="60420" name="Picture 4" descr="C:\Users\praetoj\Desktop\Anbieterwechselformular_07-2017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92"/>
          <a:stretch/>
        </p:blipFill>
        <p:spPr bwMode="auto">
          <a:xfrm>
            <a:off x="1043781" y="1700213"/>
            <a:ext cx="7056438" cy="442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 bwMode="gray">
          <a:xfrm>
            <a:off x="3923928" y="1732166"/>
            <a:ext cx="1584176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200" dirty="0">
                <a:latin typeface="+mn-lt"/>
                <a:ea typeface="DIN-Regular" panose="020B0500010101010101" pitchFamily="34" charset="0"/>
              </a:rPr>
              <a:t>NetCom BW</a:t>
            </a:r>
          </a:p>
        </p:txBody>
      </p:sp>
      <p:sp>
        <p:nvSpPr>
          <p:cNvPr id="11" name="Textfeld 10"/>
          <p:cNvSpPr txBox="1"/>
          <p:nvPr/>
        </p:nvSpPr>
        <p:spPr bwMode="gray">
          <a:xfrm>
            <a:off x="6444208" y="2256547"/>
            <a:ext cx="1584176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200" dirty="0">
                <a:latin typeface="+mn-lt"/>
                <a:ea typeface="DIN-Regular" panose="020B0500010101010101" pitchFamily="34" charset="0"/>
              </a:rPr>
              <a:t>z.B. </a:t>
            </a:r>
            <a:r>
              <a:rPr lang="de-DE" sz="1200" dirty="0">
                <a:ea typeface="DIN-Regular" panose="020B0500010101010101" pitchFamily="34" charset="0"/>
              </a:rPr>
              <a:t>Deutsche Telekom</a:t>
            </a:r>
            <a:endParaRPr lang="de-DE" sz="1200" dirty="0">
              <a:latin typeface="+mn-lt"/>
              <a:ea typeface="DIN-Regular" panose="020B0500010101010101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 bwMode="gray">
          <a:xfrm>
            <a:off x="2411760" y="2996952"/>
            <a:ext cx="1584176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200" dirty="0">
                <a:latin typeface="+mn-lt"/>
                <a:ea typeface="DIN-Regular" panose="020B0500010101010101" pitchFamily="34" charset="0"/>
              </a:rPr>
              <a:t>Mustermann</a:t>
            </a:r>
          </a:p>
        </p:txBody>
      </p:sp>
      <p:sp>
        <p:nvSpPr>
          <p:cNvPr id="13" name="Textfeld 12"/>
          <p:cNvSpPr txBox="1"/>
          <p:nvPr/>
        </p:nvSpPr>
        <p:spPr bwMode="gray">
          <a:xfrm>
            <a:off x="2405490" y="3194376"/>
            <a:ext cx="1584176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200" dirty="0">
                <a:latin typeface="+mn-lt"/>
                <a:ea typeface="DIN-Regular" panose="020B0500010101010101" pitchFamily="34" charset="0"/>
              </a:rPr>
              <a:t>Musterstraße</a:t>
            </a:r>
          </a:p>
        </p:txBody>
      </p:sp>
      <p:sp>
        <p:nvSpPr>
          <p:cNvPr id="14" name="Textfeld 13"/>
          <p:cNvSpPr txBox="1"/>
          <p:nvPr/>
        </p:nvSpPr>
        <p:spPr bwMode="gray">
          <a:xfrm>
            <a:off x="2051720" y="3388350"/>
            <a:ext cx="1584176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200" dirty="0">
                <a:latin typeface="+mn-lt"/>
                <a:ea typeface="DIN-Regular" panose="020B0500010101010101" pitchFamily="34" charset="0"/>
              </a:rPr>
              <a:t>12345</a:t>
            </a:r>
          </a:p>
        </p:txBody>
      </p:sp>
      <p:sp>
        <p:nvSpPr>
          <p:cNvPr id="15" name="Textfeld 14"/>
          <p:cNvSpPr txBox="1"/>
          <p:nvPr/>
        </p:nvSpPr>
        <p:spPr bwMode="gray">
          <a:xfrm>
            <a:off x="3707904" y="3388350"/>
            <a:ext cx="1584176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200" dirty="0">
                <a:latin typeface="+mn-lt"/>
                <a:ea typeface="DIN-Regular" panose="020B0500010101010101" pitchFamily="34" charset="0"/>
              </a:rPr>
              <a:t>Musterstadt</a:t>
            </a:r>
          </a:p>
        </p:txBody>
      </p:sp>
      <p:sp>
        <p:nvSpPr>
          <p:cNvPr id="16" name="Textfeld 15"/>
          <p:cNvSpPr txBox="1"/>
          <p:nvPr/>
        </p:nvSpPr>
        <p:spPr bwMode="gray">
          <a:xfrm>
            <a:off x="6179532" y="3172326"/>
            <a:ext cx="144016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200" dirty="0">
                <a:ea typeface="DIN-Regular" panose="020B0500010101010101" pitchFamily="34" charset="0"/>
              </a:rPr>
              <a:t>1</a:t>
            </a:r>
            <a:endParaRPr lang="de-DE" sz="1200" dirty="0">
              <a:latin typeface="+mn-lt"/>
              <a:ea typeface="DIN-Regular" panose="020B0500010101010101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 bwMode="gray">
          <a:xfrm>
            <a:off x="6179532" y="2956302"/>
            <a:ext cx="33668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200" dirty="0">
                <a:latin typeface="+mn-lt"/>
                <a:ea typeface="DIN-Regular" panose="020B0500010101010101" pitchFamily="34" charset="0"/>
              </a:rPr>
              <a:t>Max</a:t>
            </a:r>
          </a:p>
        </p:txBody>
      </p:sp>
      <p:sp>
        <p:nvSpPr>
          <p:cNvPr id="18" name="Textfeld 17"/>
          <p:cNvSpPr txBox="1"/>
          <p:nvPr/>
        </p:nvSpPr>
        <p:spPr bwMode="gray">
          <a:xfrm>
            <a:off x="6516216" y="2956302"/>
            <a:ext cx="1584176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200" dirty="0">
                <a:solidFill>
                  <a:schemeClr val="accent6"/>
                </a:solidFill>
                <a:ea typeface="DIN-Regular" panose="020B0500010101010101" pitchFamily="34" charset="0"/>
              </a:rPr>
              <a:t>und Erika</a:t>
            </a:r>
          </a:p>
        </p:txBody>
      </p:sp>
      <p:sp>
        <p:nvSpPr>
          <p:cNvPr id="19" name="Textfeld 18"/>
          <p:cNvSpPr txBox="1"/>
          <p:nvPr/>
        </p:nvSpPr>
        <p:spPr bwMode="gray">
          <a:xfrm>
            <a:off x="2195736" y="5733256"/>
            <a:ext cx="1584176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200" dirty="0">
                <a:latin typeface="+mn-lt"/>
                <a:ea typeface="DIN-Regular" panose="020B0500010101010101" pitchFamily="34" charset="0"/>
              </a:rPr>
              <a:t>Musterstadt, Datum</a:t>
            </a:r>
          </a:p>
        </p:txBody>
      </p:sp>
      <p:sp>
        <p:nvSpPr>
          <p:cNvPr id="20" name="Textfeld 19"/>
          <p:cNvSpPr txBox="1"/>
          <p:nvPr/>
        </p:nvSpPr>
        <p:spPr bwMode="gray">
          <a:xfrm>
            <a:off x="5671021" y="5733256"/>
            <a:ext cx="9635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200" dirty="0">
                <a:latin typeface="+mn-lt"/>
                <a:ea typeface="DIN-Regular" panose="020B0500010101010101" pitchFamily="34" charset="0"/>
              </a:rPr>
              <a:t>Unterschrift 1</a:t>
            </a:r>
          </a:p>
        </p:txBody>
      </p:sp>
      <p:sp>
        <p:nvSpPr>
          <p:cNvPr id="21" name="Textfeld 20"/>
          <p:cNvSpPr txBox="1"/>
          <p:nvPr/>
        </p:nvSpPr>
        <p:spPr bwMode="gray">
          <a:xfrm>
            <a:off x="6671223" y="5733256"/>
            <a:ext cx="9635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200" dirty="0">
                <a:solidFill>
                  <a:schemeClr val="accent6"/>
                </a:solidFill>
                <a:latin typeface="+mn-lt"/>
                <a:ea typeface="DIN-Regular" panose="020B0500010101010101" pitchFamily="34" charset="0"/>
              </a:rPr>
              <a:t>Unterschrift 2</a:t>
            </a:r>
          </a:p>
        </p:txBody>
      </p:sp>
      <p:sp>
        <p:nvSpPr>
          <p:cNvPr id="22" name="Textfeld 21"/>
          <p:cNvSpPr txBox="1"/>
          <p:nvPr/>
        </p:nvSpPr>
        <p:spPr bwMode="gray">
          <a:xfrm>
            <a:off x="2699792" y="3821401"/>
            <a:ext cx="1584176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200" dirty="0">
                <a:latin typeface="+mn-lt"/>
                <a:ea typeface="DIN-Regular" panose="020B0500010101010101" pitchFamily="34" charset="0"/>
              </a:rPr>
              <a:t>12345</a:t>
            </a:r>
          </a:p>
        </p:txBody>
      </p:sp>
      <p:sp>
        <p:nvSpPr>
          <p:cNvPr id="24" name="Textfeld 23"/>
          <p:cNvSpPr txBox="1"/>
          <p:nvPr/>
        </p:nvSpPr>
        <p:spPr bwMode="gray">
          <a:xfrm>
            <a:off x="4355976" y="3837679"/>
            <a:ext cx="1584176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200" dirty="0">
                <a:latin typeface="+mn-lt"/>
                <a:ea typeface="DIN-Regular" panose="020B0500010101010101" pitchFamily="34" charset="0"/>
              </a:rPr>
              <a:t>1111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CB45547-6E2B-4AD6-BEA3-09F03C7E5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472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2FCFBD3D-8969-487E-8C67-EA369B9EA0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05854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2FCFBD3D-8969-487E-8C67-EA369B9EA0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C26722CE-9B26-48EF-8668-FCDB8DC2C358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Aft>
                <a:spcPct val="0"/>
              </a:spcAft>
            </a:pPr>
            <a:endParaRPr kumimoji="0" lang="de-DE" sz="2200" u="none" strike="noStrike" cap="none" normalizeH="0" dirty="0" err="1">
              <a:ln>
                <a:noFill/>
              </a:ln>
              <a:solidFill>
                <a:schemeClr val="tx1"/>
              </a:solidFill>
              <a:effectLst/>
              <a:latin typeface="EnBW DIN Pro" panose="020B0504020101020102" pitchFamily="34" charset="0"/>
              <a:cs typeface="+mj-cs"/>
              <a:sym typeface="EnBW DIN Pro" panose="020B0504020101020102" pitchFamily="34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68313" y="502224"/>
            <a:ext cx="6371688" cy="615553"/>
          </a:xfrm>
        </p:spPr>
        <p:txBody>
          <a:bodyPr/>
          <a:lstStyle/>
          <a:p>
            <a:r>
              <a:rPr lang="de-DE" dirty="0"/>
              <a:t>Besuchen Sie uns Online!</a:t>
            </a:r>
            <a:br>
              <a:rPr lang="de-DE" dirty="0"/>
            </a:br>
            <a:r>
              <a:rPr lang="de-DE" sz="1800" dirty="0">
                <a:solidFill>
                  <a:schemeClr val="tx2"/>
                </a:solidFill>
              </a:rPr>
              <a:t>www.netcom-bw.de</a:t>
            </a:r>
            <a:endParaRPr lang="de-DE" sz="18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E4F3CB-E725-46D6-914D-258A056782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18</a:t>
            </a:fld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BC3B37C-4ED0-4B8F-A8DF-C5DCCF687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12" y="1700808"/>
            <a:ext cx="8220076" cy="443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3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de-DE" dirty="0"/>
              <a:t>Haben Sie noch Fragen?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sp>
        <p:nvSpPr>
          <p:cNvPr id="16" name="Textfeld 15"/>
          <p:cNvSpPr txBox="1"/>
          <p:nvPr/>
        </p:nvSpPr>
        <p:spPr bwMode="gray">
          <a:xfrm>
            <a:off x="469439" y="2852936"/>
            <a:ext cx="3959225" cy="29761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r>
              <a:rPr lang="de-DE" sz="1600" dirty="0">
                <a:latin typeface="EnBW DIN Pro"/>
                <a:ea typeface="EnBW DIN Pro"/>
                <a:cs typeface="EnBW DIN Pro"/>
                <a:sym typeface="EnBW DIN Pro"/>
              </a:rPr>
              <a:t>NetCom BW GmbH</a:t>
            </a:r>
          </a:p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endParaRPr lang="de-DE" sz="1600" dirty="0">
              <a:latin typeface="EnBW DIN Pro"/>
              <a:ea typeface="EnBW DIN Pro"/>
              <a:cs typeface="EnBW DIN Pro"/>
              <a:sym typeface="EnBW DIN Pro"/>
            </a:endParaRPr>
          </a:p>
          <a:p>
            <a:pPr>
              <a:lnSpc>
                <a:spcPct val="110000"/>
              </a:lnSpc>
              <a:buClr>
                <a:srgbClr val="F1A500"/>
              </a:buClr>
              <a:buSzPct val="135000"/>
            </a:pPr>
            <a:r>
              <a:rPr lang="de-DE" altLang="de-DE" sz="1600" dirty="0">
                <a:latin typeface="EnBW DIN Pro"/>
                <a:ea typeface="EnBW DIN Pro"/>
                <a:cs typeface="EnBW DIN Pro"/>
                <a:sym typeface="EnBW DIN Pro"/>
              </a:rPr>
              <a:t>Unterer Brühl 2</a:t>
            </a:r>
          </a:p>
          <a:p>
            <a:pPr>
              <a:lnSpc>
                <a:spcPct val="90000"/>
              </a:lnSpc>
            </a:pPr>
            <a:r>
              <a:rPr lang="de-DE" altLang="de-DE" sz="1600" dirty="0">
                <a:latin typeface="EnBW DIN Pro"/>
                <a:ea typeface="EnBW DIN Pro"/>
                <a:cs typeface="EnBW DIN Pro"/>
                <a:sym typeface="EnBW DIN Pro"/>
              </a:rPr>
              <a:t>73479 Ellwangen</a:t>
            </a:r>
          </a:p>
          <a:p>
            <a:pPr>
              <a:lnSpc>
                <a:spcPct val="90000"/>
              </a:lnSpc>
            </a:pPr>
            <a:br>
              <a:rPr lang="de-DE" altLang="de-DE" sz="1600" dirty="0">
                <a:latin typeface="EnBW DIN Pro"/>
                <a:ea typeface="EnBW DIN Pro"/>
                <a:cs typeface="EnBW DIN Pro"/>
                <a:sym typeface="EnBW DIN Pro"/>
              </a:rPr>
            </a:br>
            <a:r>
              <a:rPr lang="de-DE" altLang="de-DE" sz="1600" dirty="0">
                <a:latin typeface="EnBW DIN Pro"/>
                <a:ea typeface="EnBW DIN Pro"/>
                <a:cs typeface="EnBW DIN Pro"/>
                <a:sym typeface="EnBW DIN Pro"/>
              </a:rPr>
              <a:t>Telefon:	0800 3629 266</a:t>
            </a:r>
          </a:p>
          <a:p>
            <a:pPr>
              <a:lnSpc>
                <a:spcPct val="90000"/>
              </a:lnSpc>
            </a:pPr>
            <a:r>
              <a:rPr lang="de-DE" altLang="de-DE" sz="1600" dirty="0">
                <a:latin typeface="EnBW DIN Pro"/>
                <a:ea typeface="EnBW DIN Pro"/>
                <a:cs typeface="EnBW DIN Pro"/>
                <a:sym typeface="EnBW DIN Pro"/>
              </a:rPr>
              <a:t>E-Mail: 	kontakt@netcom-bw.de</a:t>
            </a:r>
          </a:p>
          <a:p>
            <a:pPr>
              <a:lnSpc>
                <a:spcPct val="90000"/>
              </a:lnSpc>
            </a:pPr>
            <a:br>
              <a:rPr lang="de-DE" altLang="de-DE" sz="1600" dirty="0">
                <a:latin typeface="EnBW DIN Pro"/>
                <a:ea typeface="EnBW DIN Pro"/>
                <a:cs typeface="EnBW DIN Pro"/>
                <a:sym typeface="EnBW DIN Pro"/>
              </a:rPr>
            </a:br>
            <a:r>
              <a:rPr lang="de-DE" altLang="de-DE" sz="1600" dirty="0">
                <a:latin typeface="EnBW DIN Pro"/>
                <a:ea typeface="EnBW DIN Pro"/>
                <a:cs typeface="EnBW DIN Pro"/>
                <a:sym typeface="EnBW DIN Pro"/>
              </a:rPr>
              <a:t>Verfügbarkeitsabfrage unter:</a:t>
            </a:r>
            <a:br>
              <a:rPr lang="de-DE" altLang="de-DE" sz="1600" dirty="0">
                <a:latin typeface="EnBW DIN Pro"/>
                <a:ea typeface="EnBW DIN Pro"/>
                <a:cs typeface="EnBW DIN Pro"/>
                <a:sym typeface="EnBW DIN Pro"/>
              </a:rPr>
            </a:br>
            <a:r>
              <a:rPr lang="de-DE" altLang="de-DE" sz="1600" dirty="0">
                <a:latin typeface="EnBW DIN Pro"/>
                <a:ea typeface="EnBW DIN Pro"/>
                <a:cs typeface="EnBW DIN Pro"/>
                <a:sym typeface="EnBW DIN Pro"/>
              </a:rPr>
              <a:t>www.netcom-bw.de</a:t>
            </a:r>
          </a:p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endParaRPr lang="de-DE" sz="1400" dirty="0">
              <a:sym typeface="EnBW DIN Pro"/>
            </a:endParaRPr>
          </a:p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endParaRPr lang="de-DE" sz="1400" dirty="0">
              <a:sym typeface="EnBW DIN Pro"/>
            </a:endParaRPr>
          </a:p>
        </p:txBody>
      </p:sp>
      <p:sp>
        <p:nvSpPr>
          <p:cNvPr id="19" name="Textfeld 18"/>
          <p:cNvSpPr txBox="1"/>
          <p:nvPr/>
        </p:nvSpPr>
        <p:spPr bwMode="gray">
          <a:xfrm>
            <a:off x="4716016" y="2852936"/>
            <a:ext cx="3959225" cy="263456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r>
              <a:rPr lang="de-DE" sz="1600" dirty="0">
                <a:ea typeface="EnBW DIN Pro"/>
                <a:cs typeface="EnBW DIN Pro"/>
                <a:sym typeface="EnBW DIN Pro"/>
              </a:rPr>
              <a:t>S.T.E.-Elektronik (</a:t>
            </a:r>
            <a:r>
              <a:rPr lang="de-DE" sz="1600" dirty="0">
                <a:latin typeface="EnBW DIN Pro"/>
                <a:ea typeface="EnBW DIN Pro"/>
                <a:cs typeface="EnBW DIN Pro"/>
                <a:sym typeface="EnBW DIN Pro"/>
              </a:rPr>
              <a:t>EURONICS)</a:t>
            </a:r>
          </a:p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endParaRPr lang="de-DE" sz="1600" dirty="0">
              <a:latin typeface="EnBW DIN Pro"/>
              <a:ea typeface="EnBW DIN Pro"/>
              <a:cs typeface="EnBW DIN Pro"/>
              <a:sym typeface="EnBW DIN Pro"/>
            </a:endParaRPr>
          </a:p>
          <a:p>
            <a:pPr>
              <a:lnSpc>
                <a:spcPct val="90000"/>
              </a:lnSpc>
            </a:pPr>
            <a:r>
              <a:rPr lang="de-DE" altLang="de-DE" sz="1600" dirty="0">
                <a:ea typeface="EnBW DIN Pro"/>
                <a:cs typeface="EnBW DIN Pro"/>
                <a:sym typeface="EnBW DIN Pro"/>
              </a:rPr>
              <a:t>Hauptstr. 35</a:t>
            </a:r>
          </a:p>
          <a:p>
            <a:pPr>
              <a:lnSpc>
                <a:spcPct val="90000"/>
              </a:lnSpc>
            </a:pPr>
            <a:r>
              <a:rPr lang="de-DE" altLang="de-DE" sz="1600" dirty="0">
                <a:ea typeface="EnBW DIN Pro"/>
                <a:cs typeface="EnBW DIN Pro"/>
                <a:sym typeface="EnBW DIN Pro"/>
              </a:rPr>
              <a:t>89423 Gundelfingen a. d. Donau</a:t>
            </a:r>
          </a:p>
          <a:p>
            <a:pPr>
              <a:lnSpc>
                <a:spcPct val="90000"/>
              </a:lnSpc>
            </a:pPr>
            <a:br>
              <a:rPr lang="de-DE" altLang="de-DE" sz="1600" dirty="0">
                <a:latin typeface="EnBW DIN Pro"/>
                <a:ea typeface="EnBW DIN Pro"/>
                <a:cs typeface="EnBW DIN Pro"/>
                <a:sym typeface="EnBW DIN Pro"/>
              </a:rPr>
            </a:br>
            <a:r>
              <a:rPr lang="de-DE" altLang="de-DE" sz="1600" dirty="0">
                <a:latin typeface="EnBW DIN Pro"/>
                <a:ea typeface="EnBW DIN Pro"/>
                <a:cs typeface="EnBW DIN Pro"/>
                <a:sym typeface="EnBW DIN Pro"/>
              </a:rPr>
              <a:t>Telefon: 0</a:t>
            </a:r>
            <a:r>
              <a:rPr lang="de-DE" altLang="de-DE" sz="1600" dirty="0">
                <a:ea typeface="EnBW DIN Pro"/>
                <a:cs typeface="EnBW DIN Pro"/>
                <a:sym typeface="EnBW DIN Pro"/>
              </a:rPr>
              <a:t>9073/9977880</a:t>
            </a:r>
            <a:endParaRPr lang="de-DE" altLang="de-DE" sz="1600" dirty="0">
              <a:latin typeface="EnBW DIN Pro"/>
              <a:ea typeface="EnBW DIN Pro"/>
              <a:cs typeface="EnBW DIN Pro"/>
              <a:sym typeface="EnBW DIN Pro"/>
            </a:endParaRPr>
          </a:p>
          <a:p>
            <a:pPr>
              <a:lnSpc>
                <a:spcPct val="90000"/>
              </a:lnSpc>
            </a:pPr>
            <a:r>
              <a:rPr lang="de-DE" altLang="de-DE" sz="1600" dirty="0">
                <a:latin typeface="EnBW DIN Pro"/>
                <a:ea typeface="EnBW DIN Pro"/>
                <a:cs typeface="EnBW DIN Pro"/>
                <a:sym typeface="EnBW DIN Pro"/>
              </a:rPr>
              <a:t>E-Mail</a:t>
            </a:r>
            <a:r>
              <a:rPr lang="de-DE" altLang="de-DE" sz="1600" dirty="0">
                <a:ea typeface="EnBW DIN Pro"/>
                <a:cs typeface="EnBW DIN Pro"/>
                <a:sym typeface="EnBW DIN Pro"/>
              </a:rPr>
              <a:t>: </a:t>
            </a:r>
            <a:r>
              <a:rPr lang="de-DE" altLang="de-DE" sz="1600" dirty="0">
                <a:ea typeface="EnBW DIN Pro"/>
                <a:cs typeface="EnBW DIN Pro"/>
                <a:sym typeface="EnBW DIN Pro"/>
                <a:hlinkClick r:id="rId2"/>
              </a:rPr>
              <a:t>info@steelektronik.de</a:t>
            </a:r>
            <a:r>
              <a:rPr lang="de-DE" altLang="de-DE" sz="1600" dirty="0">
                <a:ea typeface="EnBW DIN Pro"/>
                <a:cs typeface="EnBW DIN Pro"/>
                <a:sym typeface="EnBW DIN Pro"/>
              </a:rPr>
              <a:t> </a:t>
            </a:r>
            <a:endParaRPr lang="de-DE" altLang="de-DE" sz="1600" dirty="0">
              <a:latin typeface="EnBW DIN Pro"/>
              <a:ea typeface="EnBW DIN Pro"/>
              <a:cs typeface="EnBW DIN Pro"/>
              <a:sym typeface="EnBW DIN Pro"/>
            </a:endParaRPr>
          </a:p>
          <a:p>
            <a:pPr>
              <a:lnSpc>
                <a:spcPct val="90000"/>
              </a:lnSpc>
            </a:pPr>
            <a:br>
              <a:rPr lang="de-DE" altLang="de-DE" sz="1600" dirty="0">
                <a:latin typeface="EnBW DIN Pro"/>
                <a:ea typeface="EnBW DIN Pro"/>
                <a:cs typeface="EnBW DIN Pro"/>
                <a:sym typeface="EnBW DIN Pro"/>
              </a:rPr>
            </a:br>
            <a:r>
              <a:rPr lang="de-DE" altLang="de-DE" sz="1600" dirty="0">
                <a:latin typeface="EnBW DIN Pro"/>
                <a:ea typeface="EnBW DIN Pro"/>
                <a:cs typeface="EnBW DIN Pro"/>
                <a:sym typeface="EnBW DIN Pro"/>
              </a:rPr>
              <a:t>Weitere Informationen unter:</a:t>
            </a:r>
            <a:br>
              <a:rPr lang="de-DE" altLang="de-DE" sz="1600" dirty="0">
                <a:latin typeface="EnBW DIN Pro"/>
                <a:ea typeface="EnBW DIN Pro"/>
                <a:cs typeface="EnBW DIN Pro"/>
                <a:sym typeface="EnBW DIN Pro"/>
              </a:rPr>
            </a:br>
            <a:r>
              <a:rPr lang="de-DE" altLang="de-DE" sz="1600" dirty="0">
                <a:latin typeface="EnBW DIN Pro"/>
                <a:ea typeface="EnBW DIN Pro"/>
                <a:cs typeface="EnBW DIN Pro"/>
                <a:sym typeface="EnBW DIN Pro"/>
              </a:rPr>
              <a:t>www.vertriebspartner.de</a:t>
            </a:r>
            <a:endParaRPr lang="de-DE" sz="1400" dirty="0">
              <a:sym typeface="EnBW DIN Pro"/>
            </a:endParaRPr>
          </a:p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endParaRPr lang="de-DE" sz="1400" dirty="0">
              <a:sym typeface="EnBW DIN Pro"/>
            </a:endParaRPr>
          </a:p>
        </p:txBody>
      </p:sp>
      <p:sp>
        <p:nvSpPr>
          <p:cNvPr id="22" name="Textfeld 21"/>
          <p:cNvSpPr txBox="1"/>
          <p:nvPr/>
        </p:nvSpPr>
        <p:spPr bwMode="gray">
          <a:xfrm>
            <a:off x="453265" y="2276872"/>
            <a:ext cx="3975400" cy="43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96000" tIns="48000" rIns="96000" bIns="48000" rtlCol="0" anchor="ctr" anchorCtr="0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1600" b="1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</a:lstStyle>
          <a:p>
            <a:r>
              <a:rPr lang="de-DE" dirty="0"/>
              <a:t>NetCom BW</a:t>
            </a:r>
          </a:p>
        </p:txBody>
      </p:sp>
      <p:sp>
        <p:nvSpPr>
          <p:cNvPr id="23" name="Textfeld 22"/>
          <p:cNvSpPr txBox="1"/>
          <p:nvPr/>
        </p:nvSpPr>
        <p:spPr bwMode="gray">
          <a:xfrm>
            <a:off x="453264" y="1700212"/>
            <a:ext cx="8232244" cy="432675"/>
          </a:xfrm>
          <a:prstGeom prst="rect">
            <a:avLst/>
          </a:prstGeom>
          <a:solidFill>
            <a:srgbClr val="374A9A"/>
          </a:solidFill>
          <a:ln>
            <a:noFill/>
          </a:ln>
        </p:spPr>
        <p:txBody>
          <a:bodyPr wrap="square" lIns="96000" tIns="48000" rIns="96000" bIns="48000" rtlCol="0" anchor="ctr" anchorCtr="0">
            <a:noAutofit/>
          </a:bodyPr>
          <a:lstStyle>
            <a:defPPr>
              <a:defRPr lang="de-DE"/>
            </a:defPPr>
            <a:lvl1pPr algn="ctr">
              <a:lnSpc>
                <a:spcPct val="90000"/>
              </a:lnSpc>
              <a:defRPr sz="8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</a:lstStyle>
          <a:p>
            <a:pPr algn="l"/>
            <a:r>
              <a:rPr lang="de-DE" sz="1600" b="1" dirty="0"/>
              <a:t>Kontakt</a:t>
            </a:r>
          </a:p>
        </p:txBody>
      </p:sp>
      <p:pic>
        <p:nvPicPr>
          <p:cNvPr id="60418" name="Picture 2" descr="C:\Users\praetoj\AppData\Local\Temp\7zE450F4D5C\enbw_picto_Kundenzentrum_mit_HG_RGB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"/>
          <a:stretch/>
        </p:blipFill>
        <p:spPr bwMode="auto">
          <a:xfrm>
            <a:off x="8238032" y="1700887"/>
            <a:ext cx="447476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3"/>
          <p:cNvSpPr txBox="1"/>
          <p:nvPr/>
        </p:nvSpPr>
        <p:spPr bwMode="gray">
          <a:xfrm>
            <a:off x="4716016" y="2276872"/>
            <a:ext cx="3972372" cy="43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96000" tIns="48000" rIns="96000" bIns="48000" rtlCol="0" anchor="ctr" anchorCtr="0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1600" b="1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</a:lstStyle>
          <a:p>
            <a:r>
              <a:rPr lang="de-DE" dirty="0"/>
              <a:t>Vertriebspartner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845E5B7-B6CD-494F-9900-61323099B0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175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850152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hteck 2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de-DE" sz="220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EnBW DIN Pro"/>
              <a:cs typeface="+mj-cs"/>
              <a:sym typeface="EnBW DIN Pro"/>
            </a:endParaRPr>
          </a:p>
        </p:txBody>
      </p:sp>
      <p:pic>
        <p:nvPicPr>
          <p:cNvPr id="8" name="Picture 5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075" y="123479"/>
            <a:ext cx="8900419" cy="661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hteck 13">
            <a:extLst>
              <a:ext uri="{FF2B5EF4-FFF2-40B4-BE49-F238E27FC236}">
                <a16:creationId xmlns:a16="http://schemas.microsoft.com/office/drawing/2014/main" id="{DF07468A-50EB-F142-9FD2-CFF671D251FB}"/>
              </a:ext>
            </a:extLst>
          </p:cNvPr>
          <p:cNvSpPr/>
          <p:nvPr/>
        </p:nvSpPr>
        <p:spPr bwMode="gray">
          <a:xfrm>
            <a:off x="100075" y="122085"/>
            <a:ext cx="3319797" cy="6619283"/>
          </a:xfrm>
          <a:prstGeom prst="rect">
            <a:avLst/>
          </a:prstGeom>
          <a:gradFill flip="none" rotWithShape="1">
            <a:gsLst>
              <a:gs pos="16000">
                <a:srgbClr val="374A9A">
                  <a:shade val="67500"/>
                  <a:satMod val="115000"/>
                  <a:alpha val="82000"/>
                </a:srgbClr>
              </a:gs>
              <a:gs pos="99000">
                <a:srgbClr val="374A9A">
                  <a:shade val="100000"/>
                  <a:satMod val="115000"/>
                  <a:alpha val="98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810" tIns="0" rIns="67067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110000"/>
              </a:lnSpc>
              <a:spcAft>
                <a:spcPct val="0"/>
              </a:spcAft>
            </a:pPr>
            <a:endParaRPr lang="de-DE" sz="1000" dirty="0"/>
          </a:p>
        </p:txBody>
      </p:sp>
      <p:sp>
        <p:nvSpPr>
          <p:cNvPr id="26" name="Textplatzhalter 1">
            <a:extLst>
              <a:ext uri="{FF2B5EF4-FFF2-40B4-BE49-F238E27FC236}">
                <a16:creationId xmlns:a16="http://schemas.microsoft.com/office/drawing/2014/main" id="{B245AE54-0387-4307-B5E1-04D9331D907D}"/>
              </a:ext>
            </a:extLst>
          </p:cNvPr>
          <p:cNvSpPr txBox="1">
            <a:spLocks/>
          </p:cNvSpPr>
          <p:nvPr/>
        </p:nvSpPr>
        <p:spPr bwMode="gray">
          <a:xfrm>
            <a:off x="391414" y="433922"/>
            <a:ext cx="3488740" cy="5927877"/>
          </a:xfrm>
          <a:prstGeom prst="rect">
            <a:avLst/>
          </a:prstGeom>
        </p:spPr>
        <p:txBody>
          <a:bodyPr lIns="68134" tIns="34052" rIns="68134" bIns="34052" anchor="ctr" anchorCtr="0"/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3300" b="0" dirty="0">
                <a:solidFill>
                  <a:schemeClr val="accent6"/>
                </a:solidFill>
                <a:latin typeface="EnBW DIN Pro Medium"/>
                <a:cs typeface="EnBW DIN Pro Medium"/>
              </a:rPr>
              <a:t>NetCom BW</a:t>
            </a:r>
          </a:p>
          <a:p>
            <a:r>
              <a:rPr lang="de-DE" sz="3300" b="0" dirty="0">
                <a:solidFill>
                  <a:schemeClr val="accent6"/>
                </a:solidFill>
                <a:latin typeface="EnBW DIN Pro Medium"/>
                <a:cs typeface="EnBW DIN Pro Medium"/>
              </a:rPr>
              <a:t>ist Ihr starker</a:t>
            </a:r>
          </a:p>
          <a:p>
            <a:r>
              <a:rPr lang="de-DE" sz="3300" b="0" dirty="0">
                <a:solidFill>
                  <a:schemeClr val="accent6"/>
                </a:solidFill>
                <a:latin typeface="EnBW DIN Pro Medium"/>
                <a:cs typeface="EnBW DIN Pro Medium"/>
              </a:rPr>
              <a:t>Partner für</a:t>
            </a:r>
          </a:p>
          <a:p>
            <a:r>
              <a:rPr lang="de-DE" sz="3300" b="0" dirty="0">
                <a:solidFill>
                  <a:schemeClr val="accent6"/>
                </a:solidFill>
                <a:latin typeface="EnBW DIN Pro Medium"/>
                <a:cs typeface="EnBW DIN Pro Medium"/>
              </a:rPr>
              <a:t>die Zukunft</a:t>
            </a:r>
          </a:p>
        </p:txBody>
      </p:sp>
      <p:pic>
        <p:nvPicPr>
          <p:cNvPr id="9" name="Picture 3" descr="S:\NetCom\gg\ggp\marketing\cd\cd-manual\01_Basiselemente\01_Logo\NetComBW\Sonstige, Other\PNG (sRGB, MS Office 97-2000)\NetComBW_Logo_Weiss_sRG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567" y="381380"/>
            <a:ext cx="1061678" cy="2184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2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579212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hteck 1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de-DE" sz="220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EnBW DIN Pro" panose="020B0504020101020102" pitchFamily="34" charset="0"/>
              <a:cs typeface="+mj-cs"/>
              <a:sym typeface="EnBW DIN Pro" panose="020B0504020101020102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de-DE" dirty="0"/>
              <a:t>Wer wir sind und was wir machen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+mn-lt"/>
                <a:cs typeface="EnBW DIN Pro"/>
                <a:sym typeface="EnBW DIN Pro"/>
              </a:rPr>
              <a:pPr/>
              <a:t>3</a:t>
            </a:fld>
            <a:r>
              <a:rPr lang="de-DE" dirty="0">
                <a:latin typeface="+mn-lt"/>
                <a:cs typeface="EnBW DIN Pro"/>
                <a:sym typeface="EnBW DIN Pro"/>
              </a:rPr>
              <a:t> 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sp>
        <p:nvSpPr>
          <p:cNvPr id="8" name="Textplatzhalter 6"/>
          <p:cNvSpPr txBox="1">
            <a:spLocks/>
          </p:cNvSpPr>
          <p:nvPr/>
        </p:nvSpPr>
        <p:spPr>
          <a:xfrm>
            <a:off x="744858" y="1861869"/>
            <a:ext cx="4943266" cy="386735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2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21468" indent="-121468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242935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0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364403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485870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</a:defRPr>
            </a:lvl6pPr>
            <a:lvl7pPr marL="1893780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236588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2579397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>
                <a:latin typeface="+mn-lt"/>
              </a:rPr>
              <a:t>Gründung zum 1. April 2014</a:t>
            </a:r>
          </a:p>
          <a:p>
            <a:pPr marL="361950" lvl="3" indent="-203200">
              <a:buClr>
                <a:schemeClr val="accent6"/>
              </a:buClr>
              <a:buFont typeface="EnBW DIN Pro Light" panose="020B0504020101010102" pitchFamily="34" charset="0"/>
              <a:buChar char="›"/>
            </a:pPr>
            <a:r>
              <a:rPr lang="de-DE" sz="1200" kern="0" dirty="0">
                <a:solidFill>
                  <a:srgbClr val="3B3B3B"/>
                </a:solidFill>
                <a:cs typeface="EnBW DIN Pro Light" panose="020B0504020101010102" pitchFamily="34" charset="0"/>
              </a:rPr>
              <a:t>mit dem Ziel alle Telekommunikationsaktivitäten</a:t>
            </a:r>
          </a:p>
          <a:p>
            <a:pPr marL="365125" lvl="3" indent="0">
              <a:buClr>
                <a:schemeClr val="accent6"/>
              </a:buClr>
              <a:buNone/>
            </a:pPr>
            <a:r>
              <a:rPr lang="de-DE" sz="1200" kern="0" dirty="0">
                <a:solidFill>
                  <a:srgbClr val="3B3B3B"/>
                </a:solidFill>
                <a:cs typeface="EnBW DIN Pro Light" panose="020B0504020101010102" pitchFamily="34" charset="0"/>
              </a:rPr>
              <a:t>im EnBW-Konzern zu bündeln</a:t>
            </a:r>
            <a:br>
              <a:rPr lang="de-DE" sz="1200" kern="0" dirty="0">
                <a:solidFill>
                  <a:srgbClr val="3B3B3B"/>
                </a:solidFill>
                <a:cs typeface="EnBW DIN Pro Light" panose="020B0504020101010102" pitchFamily="34" charset="0"/>
              </a:rPr>
            </a:br>
            <a:endParaRPr lang="de-DE" sz="1200" kern="0" dirty="0">
              <a:solidFill>
                <a:srgbClr val="3B3B3B"/>
              </a:solidFill>
              <a:cs typeface="EnBW DIN Pro Light" panose="020B0504020101010102" pitchFamily="34" charset="0"/>
            </a:endParaRPr>
          </a:p>
          <a:p>
            <a:pPr>
              <a:spcBef>
                <a:spcPts val="1200"/>
              </a:spcBef>
            </a:pPr>
            <a:r>
              <a:rPr lang="de-DE" kern="0" dirty="0">
                <a:latin typeface="+mn-lt"/>
              </a:rPr>
              <a:t>Mit ca. 12.000 km betreibt die NetCom BW eines der größten Backbone-Netze in Baden-Württemberg.</a:t>
            </a:r>
            <a:br>
              <a:rPr lang="de-DE" kern="0" dirty="0">
                <a:latin typeface="+mn-lt"/>
              </a:rPr>
            </a:br>
            <a:endParaRPr lang="de-DE" kern="0" dirty="0">
              <a:latin typeface="+mn-lt"/>
            </a:endParaRPr>
          </a:p>
          <a:p>
            <a:pPr lvl="1">
              <a:spcBef>
                <a:spcPts val="1200"/>
              </a:spcBef>
              <a:buSzPct val="100000"/>
            </a:pPr>
            <a:r>
              <a:rPr lang="de-DE" b="1" kern="0" dirty="0">
                <a:solidFill>
                  <a:schemeClr val="tx2"/>
                </a:solidFill>
                <a:cs typeface="EnBW DIN Pro"/>
                <a:sym typeface="EnBW DIN Pro"/>
              </a:rPr>
              <a:t>Innovative Dienstleistungen und Lösungen im Telekommunikations- und IT-Markt.</a:t>
            </a:r>
            <a:br>
              <a:rPr lang="de-DE" b="1" kern="0" dirty="0">
                <a:solidFill>
                  <a:schemeClr val="tx2"/>
                </a:solidFill>
                <a:cs typeface="EnBW DIN Pro"/>
                <a:sym typeface="EnBW DIN Pro"/>
              </a:rPr>
            </a:br>
            <a:endParaRPr lang="de-DE" kern="0" dirty="0"/>
          </a:p>
          <a:p>
            <a:pPr>
              <a:spcBef>
                <a:spcPts val="1200"/>
              </a:spcBef>
            </a:pPr>
            <a:r>
              <a:rPr lang="de-DE" kern="0" dirty="0">
                <a:latin typeface="+mn-lt"/>
              </a:rPr>
              <a:t>260 Mitarbeiter</a:t>
            </a:r>
            <a:br>
              <a:rPr lang="de-DE" kern="0" dirty="0">
                <a:latin typeface="+mn-lt"/>
              </a:rPr>
            </a:br>
            <a:endParaRPr lang="de-DE" kern="0" dirty="0">
              <a:latin typeface="+mn-lt"/>
            </a:endParaRPr>
          </a:p>
          <a:p>
            <a:pPr>
              <a:spcBef>
                <a:spcPts val="1200"/>
              </a:spcBef>
            </a:pPr>
            <a:r>
              <a:rPr lang="de-DE" kern="0" dirty="0">
                <a:latin typeface="+mn-lt"/>
              </a:rPr>
              <a:t>Rund 50.000 Kunden</a:t>
            </a:r>
          </a:p>
          <a:p>
            <a:pPr marL="361950" lvl="3" indent="-200025">
              <a:buClr>
                <a:schemeClr val="accent6"/>
              </a:buClr>
              <a:buFont typeface="EnBW DIN Pro Light" panose="020B0504020101010102" pitchFamily="34" charset="0"/>
              <a:buChar char="›"/>
            </a:pPr>
            <a:r>
              <a:rPr lang="de-DE" sz="1200" kern="0" dirty="0">
                <a:solidFill>
                  <a:srgbClr val="3B3B3B"/>
                </a:solidFill>
                <a:cs typeface="EnBW DIN Pro Light" panose="020B0504020101010102" pitchFamily="34" charset="0"/>
              </a:rPr>
              <a:t>Industrie- und Geschäftskunden</a:t>
            </a:r>
          </a:p>
          <a:p>
            <a:pPr marL="361950" lvl="3" indent="-200025">
              <a:buClr>
                <a:schemeClr val="accent6"/>
              </a:buClr>
              <a:buFont typeface="EnBW DIN Pro Light" panose="020B0504020101010102" pitchFamily="34" charset="0"/>
              <a:buChar char="›"/>
            </a:pPr>
            <a:r>
              <a:rPr lang="de-DE" sz="1200" kern="0" dirty="0">
                <a:solidFill>
                  <a:srgbClr val="3B3B3B"/>
                </a:solidFill>
                <a:cs typeface="EnBW DIN Pro Light" panose="020B0504020101010102" pitchFamily="34" charset="0"/>
              </a:rPr>
              <a:t>Privatkunden</a:t>
            </a:r>
          </a:p>
          <a:p>
            <a:pPr marL="361950" lvl="3" indent="-200025">
              <a:buClr>
                <a:schemeClr val="accent6"/>
              </a:buClr>
              <a:buFont typeface="EnBW DIN Pro Light" panose="020B0504020101010102" pitchFamily="34" charset="0"/>
              <a:buChar char="›"/>
            </a:pPr>
            <a:r>
              <a:rPr lang="de-DE" sz="1200" kern="0" dirty="0">
                <a:solidFill>
                  <a:srgbClr val="3B3B3B"/>
                </a:solidFill>
                <a:cs typeface="EnBW DIN Pro Light" panose="020B0504020101010102" pitchFamily="34" charset="0"/>
              </a:rPr>
              <a:t>EnBW</a:t>
            </a:r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id="{2A121CF6-82F3-4C4E-9129-B9592A4860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23528" y="1916832"/>
            <a:ext cx="388520" cy="388518"/>
          </a:xfrm>
          <a:prstGeom prst="rect">
            <a:avLst/>
          </a:prstGeom>
        </p:spPr>
      </p:pic>
      <p:pic>
        <p:nvPicPr>
          <p:cNvPr id="10" name="Picture 5" descr="S:\NetCom\gg\ggp\marketing\planung\kom-mittel\medien\Piktogramme\Breitband\mit Hintergrund\PNG\enbw_picto_Breitband_mit_HG_RG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4" y="2860462"/>
            <a:ext cx="388518" cy="38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:\NetCom\gg\ggp\marketing\planung\kom-mittel\medien\Piktogramme\benutzer\mit Hintergrund\enbw_picto_benutzer_mit_HG_RG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92610"/>
            <a:ext cx="388520" cy="38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S:\NetCom\gg\ggp\marketing\planung\kom-mittel\medien\Piktogramme\Kommunikationstechnik\mit Hintergrund\enbw_picto_Kommunikationstechnik_mit_HG_RGB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" y="3544538"/>
            <a:ext cx="388518" cy="38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:\NetCom\gg\ggp\marketing\planung\kom-mittel\medien\Piktogramme\kundenzentrum\mit Hintergrund\enbw_picto_Kundenzentrum_mit_HG_RGB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" y="4775059"/>
            <a:ext cx="388520" cy="38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 bwMode="gray">
          <a:xfrm>
            <a:off x="412371" y="6129300"/>
            <a:ext cx="1476166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000" kern="0" dirty="0">
                <a:solidFill>
                  <a:srgbClr val="3B3B3B"/>
                </a:solidFill>
                <a:ea typeface="EnBW DIN Pro"/>
                <a:cs typeface="EnBW DIN Pro Light" panose="020B0504020101010102" pitchFamily="34" charset="0"/>
              </a:rPr>
              <a:t>Stand: 31.12.2018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8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3" r="8376"/>
          <a:stretch/>
        </p:blipFill>
        <p:spPr bwMode="auto">
          <a:xfrm>
            <a:off x="5688124" y="1916832"/>
            <a:ext cx="3096344" cy="302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4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285880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hteck 2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de-DE" sz="220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EnBW DIN Pro"/>
              <a:cs typeface="+mj-cs"/>
              <a:sym typeface="EnBW DIN Pro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>
                <a:latin typeface="+mn-lt"/>
              </a:rPr>
              <a:t>4</a:t>
            </a:fld>
            <a:endParaRPr lang="de-DE" dirty="0">
              <a:latin typeface="+mn-lt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468313" y="471447"/>
            <a:ext cx="6371688" cy="677108"/>
          </a:xfrm>
        </p:spPr>
        <p:txBody>
          <a:bodyPr/>
          <a:lstStyle/>
          <a:p>
            <a:r>
              <a:rPr lang="de-DE" dirty="0"/>
              <a:t>Unser Glasfasernetz – die Basis für Ihre Kommunikation</a:t>
            </a: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0"/>
          <a:stretch/>
        </p:blipFill>
        <p:spPr bwMode="auto">
          <a:xfrm>
            <a:off x="5675446" y="2055890"/>
            <a:ext cx="3240360" cy="365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uppieren 51"/>
          <p:cNvGrpSpPr/>
          <p:nvPr/>
        </p:nvGrpSpPr>
        <p:grpSpPr>
          <a:xfrm>
            <a:off x="4757934" y="2141466"/>
            <a:ext cx="2681708" cy="553998"/>
            <a:chOff x="6446300" y="1883764"/>
            <a:chExt cx="2303007" cy="553997"/>
          </a:xfrm>
        </p:grpSpPr>
        <p:sp>
          <p:nvSpPr>
            <p:cNvPr id="53" name="Textfeld 52"/>
            <p:cNvSpPr txBox="1"/>
            <p:nvPr/>
          </p:nvSpPr>
          <p:spPr bwMode="gray">
            <a:xfrm>
              <a:off x="6661075" y="1883764"/>
              <a:ext cx="2088232" cy="553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1200" dirty="0">
                  <a:ea typeface="DIN-Regular" panose="020B0500010101010101" pitchFamily="34" charset="0"/>
                </a:rPr>
                <a:t>Ausbaugebiete</a:t>
              </a:r>
            </a:p>
            <a:p>
              <a:pPr marL="0" indent="0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endParaRPr lang="de-DE" sz="1200" dirty="0">
                <a:ea typeface="DIN-Regular" panose="020B0500010101010101" pitchFamily="34" charset="0"/>
              </a:endParaRPr>
            </a:p>
            <a:p>
              <a:pPr marL="0" indent="0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1200" dirty="0">
                  <a:ea typeface="DIN-Regular" panose="020B0500010101010101" pitchFamily="34" charset="0"/>
                </a:rPr>
                <a:t>Bestandsgebiete</a:t>
              </a:r>
            </a:p>
          </p:txBody>
        </p:sp>
        <p:sp>
          <p:nvSpPr>
            <p:cNvPr id="54" name="Rechteck 53"/>
            <p:cNvSpPr/>
            <p:nvPr/>
          </p:nvSpPr>
          <p:spPr bwMode="auto">
            <a:xfrm>
              <a:off x="6446300" y="2258801"/>
              <a:ext cx="125643" cy="144000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5" name="Rechteck 54"/>
            <p:cNvSpPr/>
            <p:nvPr/>
          </p:nvSpPr>
          <p:spPr bwMode="auto">
            <a:xfrm>
              <a:off x="6452634" y="1923539"/>
              <a:ext cx="125643" cy="1440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cxnSp>
        <p:nvCxnSpPr>
          <p:cNvPr id="56" name="Straight Connector 105">
            <a:extLst>
              <a:ext uri="{FF2B5EF4-FFF2-40B4-BE49-F238E27FC236}">
                <a16:creationId xmlns:a16="http://schemas.microsoft.com/office/drawing/2014/main" id="{298BF766-E127-4EE0-A12D-FBC21B4A934F}"/>
              </a:ext>
            </a:extLst>
          </p:cNvPr>
          <p:cNvCxnSpPr>
            <a:cxnSpLocks/>
          </p:cNvCxnSpPr>
          <p:nvPr/>
        </p:nvCxnSpPr>
        <p:spPr bwMode="gray">
          <a:xfrm>
            <a:off x="4573952" y="2065969"/>
            <a:ext cx="0" cy="3622784"/>
          </a:xfrm>
          <a:prstGeom prst="line">
            <a:avLst/>
          </a:prstGeom>
          <a:solidFill>
            <a:srgbClr val="F0F0F0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Inhaltsplatzhalter 2"/>
          <p:cNvSpPr txBox="1">
            <a:spLocks/>
          </p:cNvSpPr>
          <p:nvPr/>
        </p:nvSpPr>
        <p:spPr>
          <a:xfrm>
            <a:off x="201598" y="2865388"/>
            <a:ext cx="2053468" cy="831486"/>
          </a:xfrm>
          <a:prstGeom prst="rect">
            <a:avLst/>
          </a:prstGeom>
        </p:spPr>
        <p:txBody>
          <a:bodyPr anchor="t" anchorCtr="0"/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800" kern="0" dirty="0">
                <a:latin typeface="+mn-lt"/>
              </a:rPr>
              <a:t>~ 12.000 km</a:t>
            </a:r>
          </a:p>
          <a:p>
            <a:pPr marL="0" lvl="2" indent="0">
              <a:buClr>
                <a:schemeClr val="accent6"/>
              </a:buClr>
              <a:buNone/>
            </a:pPr>
            <a:r>
              <a:rPr lang="de-DE" sz="1100" dirty="0"/>
              <a:t>Highspeed-Glasfasernetz</a:t>
            </a:r>
          </a:p>
          <a:p>
            <a:r>
              <a:rPr lang="de-DE" sz="1200" kern="0" dirty="0">
                <a:latin typeface="+mn-lt"/>
              </a:rPr>
              <a:t> </a:t>
            </a:r>
            <a:br>
              <a:rPr lang="de-DE" sz="1200" kern="0" dirty="0">
                <a:latin typeface="+mn-lt"/>
              </a:rPr>
            </a:br>
            <a:endParaRPr lang="de-DE" sz="1200" b="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8" name="Inhaltsplatzhalter 2"/>
          <p:cNvSpPr txBox="1">
            <a:spLocks/>
          </p:cNvSpPr>
          <p:nvPr/>
        </p:nvSpPr>
        <p:spPr>
          <a:xfrm>
            <a:off x="4667334" y="2928985"/>
            <a:ext cx="1440160" cy="831486"/>
          </a:xfrm>
          <a:prstGeom prst="rect">
            <a:avLst/>
          </a:prstGeom>
        </p:spPr>
        <p:txBody>
          <a:bodyPr anchor="t" anchorCtr="0"/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100" b="0" dirty="0">
                <a:solidFill>
                  <a:schemeClr val="tx1"/>
                </a:solidFill>
                <a:latin typeface="+mn-lt"/>
                <a:cs typeface="+mn-cs"/>
              </a:rPr>
              <a:t>Rund</a:t>
            </a:r>
            <a:r>
              <a:rPr lang="de-DE" sz="12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de-DE" sz="2000" kern="0" dirty="0">
                <a:latin typeface="+mn-lt"/>
              </a:rPr>
              <a:t>213</a:t>
            </a:r>
            <a:r>
              <a:rPr lang="de-DE" sz="1800" kern="0" dirty="0">
                <a:latin typeface="+mn-lt"/>
              </a:rPr>
              <a:t> </a:t>
            </a:r>
            <a:r>
              <a:rPr lang="de-DE" sz="1100" b="0" dirty="0">
                <a:solidFill>
                  <a:schemeClr val="tx1"/>
                </a:solidFill>
                <a:latin typeface="+mn-lt"/>
                <a:cs typeface="+mn-cs"/>
              </a:rPr>
              <a:t>Kommunen im Aufbau</a:t>
            </a:r>
          </a:p>
          <a:p>
            <a:r>
              <a:rPr lang="de-DE" sz="1200" kern="0" dirty="0">
                <a:latin typeface="+mn-lt"/>
              </a:rPr>
              <a:t> </a:t>
            </a:r>
            <a:br>
              <a:rPr lang="de-DE" sz="1200" kern="0" dirty="0">
                <a:latin typeface="+mn-lt"/>
              </a:rPr>
            </a:br>
            <a:endParaRPr lang="de-DE" sz="1200" b="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9" name="Inhaltsplatzhalter 2"/>
          <p:cNvSpPr txBox="1">
            <a:spLocks/>
          </p:cNvSpPr>
          <p:nvPr/>
        </p:nvSpPr>
        <p:spPr>
          <a:xfrm>
            <a:off x="4667334" y="3765488"/>
            <a:ext cx="1440160" cy="831486"/>
          </a:xfrm>
          <a:prstGeom prst="rect">
            <a:avLst/>
          </a:prstGeom>
        </p:spPr>
        <p:txBody>
          <a:bodyPr anchor="t" anchorCtr="0"/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1400"/>
              </a:lnSpc>
            </a:pPr>
            <a:r>
              <a:rPr lang="de-DE" sz="1100" b="0" dirty="0">
                <a:solidFill>
                  <a:schemeClr val="tx1"/>
                </a:solidFill>
                <a:latin typeface="+mn-lt"/>
                <a:cs typeface="+mn-cs"/>
              </a:rPr>
              <a:t>Rund </a:t>
            </a:r>
            <a:r>
              <a:rPr lang="de-DE" sz="2000" kern="0" dirty="0">
                <a:solidFill>
                  <a:schemeClr val="accent6"/>
                </a:solidFill>
                <a:latin typeface="+mn-lt"/>
              </a:rPr>
              <a:t>264</a:t>
            </a:r>
            <a:r>
              <a:rPr lang="de-DE" sz="1800" kern="0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de-DE" sz="1100" b="0" dirty="0">
                <a:solidFill>
                  <a:schemeClr val="tx1"/>
                </a:solidFill>
                <a:latin typeface="+mn-lt"/>
                <a:cs typeface="+mn-cs"/>
              </a:rPr>
              <a:t>versorgte</a:t>
            </a:r>
            <a:r>
              <a:rPr lang="de-DE" kern="0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de-DE" sz="1100" b="0" dirty="0">
                <a:solidFill>
                  <a:schemeClr val="tx1"/>
                </a:solidFill>
                <a:latin typeface="+mn-lt"/>
                <a:cs typeface="+mn-cs"/>
              </a:rPr>
              <a:t>Kommunen </a:t>
            </a:r>
            <a:br>
              <a:rPr lang="de-DE" sz="1200" kern="0" dirty="0">
                <a:latin typeface="+mn-lt"/>
              </a:rPr>
            </a:br>
            <a:endParaRPr lang="de-DE" sz="1200" b="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0" name="Textfeld 59"/>
          <p:cNvSpPr txBox="1"/>
          <p:nvPr/>
        </p:nvSpPr>
        <p:spPr bwMode="gray">
          <a:xfrm>
            <a:off x="346854" y="5532507"/>
            <a:ext cx="1476166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  <a:buClr>
                <a:schemeClr val="accent6"/>
              </a:buClr>
              <a:buSzPct val="140000"/>
              <a:buNone/>
            </a:pPr>
            <a:r>
              <a:rPr lang="de-DE" sz="1000" kern="0" dirty="0">
                <a:solidFill>
                  <a:srgbClr val="3B3B3B"/>
                </a:solidFill>
                <a:ea typeface="EnBW DIN Pro"/>
                <a:cs typeface="EnBW DIN Pro Light" panose="020B0504020101010102" pitchFamily="34" charset="0"/>
              </a:rPr>
              <a:t>Stand: 31.12.2018</a:t>
            </a:r>
          </a:p>
        </p:txBody>
      </p:sp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8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27" y="2055889"/>
            <a:ext cx="2557589" cy="365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47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180594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hteck 2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de-DE" sz="220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EnBW DIN Pro"/>
              <a:cs typeface="+mj-cs"/>
              <a:sym typeface="EnBW DIN Pro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4182150-DE01-4E79-8E76-195C46EFA5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"/>
          <a:stretch/>
        </p:blipFill>
        <p:spPr>
          <a:xfrm>
            <a:off x="107504" y="116632"/>
            <a:ext cx="8936421" cy="6619283"/>
          </a:xfrm>
          <a:prstGeom prst="rect">
            <a:avLst/>
          </a:prstGeom>
        </p:spPr>
      </p:pic>
      <p:sp>
        <p:nvSpPr>
          <p:cNvPr id="25" name="Rechteck 13">
            <a:extLst>
              <a:ext uri="{FF2B5EF4-FFF2-40B4-BE49-F238E27FC236}">
                <a16:creationId xmlns:a16="http://schemas.microsoft.com/office/drawing/2014/main" id="{DF07468A-50EB-F142-9FD2-CFF671D251FB}"/>
              </a:ext>
            </a:extLst>
          </p:cNvPr>
          <p:cNvSpPr/>
          <p:nvPr/>
        </p:nvSpPr>
        <p:spPr bwMode="gray">
          <a:xfrm>
            <a:off x="100075" y="122085"/>
            <a:ext cx="3319797" cy="6619283"/>
          </a:xfrm>
          <a:prstGeom prst="rect">
            <a:avLst/>
          </a:prstGeom>
          <a:gradFill flip="none" rotWithShape="1">
            <a:gsLst>
              <a:gs pos="16000">
                <a:srgbClr val="374A9A">
                  <a:shade val="67500"/>
                  <a:satMod val="115000"/>
                  <a:alpha val="82000"/>
                </a:srgbClr>
              </a:gs>
              <a:gs pos="99000">
                <a:srgbClr val="374A9A">
                  <a:shade val="100000"/>
                  <a:satMod val="115000"/>
                  <a:alpha val="98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810" tIns="0" rIns="67067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110000"/>
              </a:lnSpc>
              <a:spcAft>
                <a:spcPct val="0"/>
              </a:spcAft>
            </a:pPr>
            <a:endParaRPr lang="de-DE" sz="1000" dirty="0"/>
          </a:p>
        </p:txBody>
      </p:sp>
      <p:sp>
        <p:nvSpPr>
          <p:cNvPr id="26" name="Textplatzhalter 1">
            <a:extLst>
              <a:ext uri="{FF2B5EF4-FFF2-40B4-BE49-F238E27FC236}">
                <a16:creationId xmlns:a16="http://schemas.microsoft.com/office/drawing/2014/main" id="{B245AE54-0387-4307-B5E1-04D9331D907D}"/>
              </a:ext>
            </a:extLst>
          </p:cNvPr>
          <p:cNvSpPr txBox="1">
            <a:spLocks/>
          </p:cNvSpPr>
          <p:nvPr/>
        </p:nvSpPr>
        <p:spPr bwMode="gray">
          <a:xfrm>
            <a:off x="391414" y="433922"/>
            <a:ext cx="3488740" cy="5927877"/>
          </a:xfrm>
          <a:prstGeom prst="rect">
            <a:avLst/>
          </a:prstGeom>
        </p:spPr>
        <p:txBody>
          <a:bodyPr lIns="68134" tIns="34052" rIns="68134" bIns="34052" anchor="ctr" anchorCtr="0"/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681145">
              <a:buClr>
                <a:srgbClr val="FF9900"/>
              </a:buClr>
              <a:defRPr/>
            </a:pPr>
            <a:r>
              <a:rPr lang="de-DE" sz="3300" b="0" dirty="0">
                <a:solidFill>
                  <a:srgbClr val="FF9900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Breitband-ausbau</a:t>
            </a:r>
          </a:p>
          <a:p>
            <a:pPr defTabSz="681145">
              <a:buClr>
                <a:srgbClr val="FF9900"/>
              </a:buClr>
              <a:defRPr/>
            </a:pPr>
            <a:r>
              <a:rPr lang="de-DE" sz="3300" b="0" dirty="0">
                <a:solidFill>
                  <a:srgbClr val="FF9900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im ländlichen Raum</a:t>
            </a:r>
          </a:p>
        </p:txBody>
      </p:sp>
      <p:pic>
        <p:nvPicPr>
          <p:cNvPr id="8" name="Picture 3" descr="S:\NetCom\gg\ggp\marketing\cd\cd-manual\01_Basiselemente\01_Logo\NetComBW\Sonstige, Other\PNG (sRGB, MS Office 97-2000)\NetComBW_Logo_Weiss_sRG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567" y="381380"/>
            <a:ext cx="1061678" cy="2184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57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47654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hteck 2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de-DE" sz="220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EnBW DIN Pro"/>
              <a:cs typeface="+mj-cs"/>
              <a:sym typeface="EnBW DIN Pro"/>
            </a:endParaRPr>
          </a:p>
        </p:txBody>
      </p:sp>
      <p:grpSp>
        <p:nvGrpSpPr>
          <p:cNvPr id="25" name="Gruppieren 24"/>
          <p:cNvGrpSpPr/>
          <p:nvPr/>
        </p:nvGrpSpPr>
        <p:grpSpPr>
          <a:xfrm>
            <a:off x="289078" y="1973351"/>
            <a:ext cx="5397493" cy="3795909"/>
            <a:chOff x="143509" y="1095586"/>
            <a:chExt cx="5397493" cy="3795909"/>
          </a:xfrm>
        </p:grpSpPr>
        <p:pic>
          <p:nvPicPr>
            <p:cNvPr id="26" name="Picture 5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2000"/>
                      </a14:imgEffect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09" y="1095586"/>
              <a:ext cx="5397493" cy="379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Gerade Verbindung 26"/>
            <p:cNvCxnSpPr/>
            <p:nvPr/>
          </p:nvCxnSpPr>
          <p:spPr bwMode="auto">
            <a:xfrm>
              <a:off x="3335009" y="2595586"/>
              <a:ext cx="288000" cy="108012"/>
            </a:xfrm>
            <a:prstGeom prst="line">
              <a:avLst/>
            </a:prstGeom>
            <a:solidFill>
              <a:srgbClr val="F0F0F0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468313" y="640723"/>
            <a:ext cx="6371688" cy="338554"/>
          </a:xfrm>
        </p:spPr>
        <p:txBody>
          <a:bodyPr/>
          <a:lstStyle/>
          <a:p>
            <a:r>
              <a:rPr lang="de-DE" dirty="0"/>
              <a:t>Wir bringen Sie ans Highspeed-Netz!</a:t>
            </a:r>
            <a:endParaRPr lang="de-DE" sz="1800" dirty="0"/>
          </a:p>
        </p:txBody>
      </p:sp>
      <p:sp>
        <p:nvSpPr>
          <p:cNvPr id="15" name="Rechteck: abgerundete Ecken 32">
            <a:extLst>
              <a:ext uri="{FF2B5EF4-FFF2-40B4-BE49-F238E27FC236}">
                <a16:creationId xmlns:a16="http://schemas.microsoft.com/office/drawing/2014/main" id="{1A011E41-DA06-43EB-81FF-4ADF4E686A77}"/>
              </a:ext>
            </a:extLst>
          </p:cNvPr>
          <p:cNvSpPr/>
          <p:nvPr/>
        </p:nvSpPr>
        <p:spPr bwMode="gray">
          <a:xfrm>
            <a:off x="5908743" y="4192514"/>
            <a:ext cx="2769264" cy="1113361"/>
          </a:xfrm>
          <a:prstGeom prst="roundRect">
            <a:avLst>
              <a:gd name="adj" fmla="val 0"/>
            </a:avLst>
          </a:prstGeom>
          <a:solidFill>
            <a:schemeClr val="bg1">
              <a:alpha val="95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78787" tIns="143041" rIns="0" bIns="0" numCol="1" rtlCol="0" anchor="t" anchorCtr="0" compatLnSpc="1">
            <a:prstTxWarp prst="textNoShape">
              <a:avLst/>
            </a:prstTxWarp>
          </a:bodyPr>
          <a:lstStyle/>
          <a:p>
            <a:pPr marL="0" lvl="2" defTabSz="908193" fontAlgn="base">
              <a:spcBef>
                <a:spcPts val="600"/>
              </a:spcBef>
              <a:buClr>
                <a:srgbClr val="FF9900"/>
              </a:buClr>
              <a:buSzPct val="100000"/>
            </a:pPr>
            <a:r>
              <a:rPr lang="de-DE" sz="1200" b="1" dirty="0">
                <a:latin typeface="EnBW DIN Pro"/>
              </a:rPr>
              <a:t>Ausbauvariante FTTC:</a:t>
            </a:r>
          </a:p>
          <a:p>
            <a:pPr marL="0" lvl="2" fontAlgn="base">
              <a:spcBef>
                <a:spcPts val="600"/>
              </a:spcBef>
              <a:buClr>
                <a:schemeClr val="accent6"/>
              </a:buClr>
              <a:buSzPct val="140000"/>
            </a:pPr>
            <a:r>
              <a:rPr lang="de-DE" altLang="de-DE" sz="900" dirty="0">
                <a:latin typeface="EnBW DIN Pro" pitchFamily="34" charset="0"/>
                <a:cs typeface="EnBW DIN Pro" pitchFamily="34" charset="0"/>
              </a:rPr>
              <a:t>(Fiber to the Curb)</a:t>
            </a:r>
            <a:br>
              <a:rPr lang="de-DE" altLang="de-DE" sz="900" dirty="0">
                <a:latin typeface="EnBW DIN Pro" pitchFamily="34" charset="0"/>
                <a:cs typeface="EnBW DIN Pro" pitchFamily="34" charset="0"/>
              </a:rPr>
            </a:br>
            <a:r>
              <a:rPr lang="de-DE" altLang="de-DE" sz="900" dirty="0">
                <a:latin typeface="EnBW DIN Pro" pitchFamily="34" charset="0"/>
                <a:cs typeface="EnBW DIN Pro" pitchFamily="34" charset="0"/>
              </a:rPr>
              <a:t>Glasfaserkabel bis zum Verteiler (KVz)</a:t>
            </a:r>
            <a:br>
              <a:rPr lang="de-DE" altLang="de-DE" sz="900" dirty="0">
                <a:latin typeface="EnBW DIN Pro" pitchFamily="34" charset="0"/>
                <a:cs typeface="EnBW DIN Pro" pitchFamily="34" charset="0"/>
              </a:rPr>
            </a:br>
            <a:br>
              <a:rPr lang="de-DE" sz="900" dirty="0">
                <a:latin typeface="EnBW DIN Pro" pitchFamily="34" charset="0"/>
                <a:cs typeface="EnBW DIN Pro" pitchFamily="34" charset="0"/>
              </a:rPr>
            </a:br>
            <a:r>
              <a:rPr lang="de-DE" sz="1000" b="1" kern="0" dirty="0">
                <a:solidFill>
                  <a:srgbClr val="3B3B3B"/>
                </a:solidFill>
                <a:latin typeface="EnBW DIN Pro"/>
              </a:rPr>
              <a:t>Internet-Bandbreiten: max. 50 Mbit/s</a:t>
            </a:r>
            <a:br>
              <a:rPr lang="de-DE" altLang="de-DE" sz="900" dirty="0">
                <a:latin typeface="EnBW DIN Pro" pitchFamily="34" charset="0"/>
                <a:cs typeface="EnBW DIN Pro" pitchFamily="34" charset="0"/>
              </a:rPr>
            </a:br>
            <a:endParaRPr lang="de-DE" altLang="de-DE" sz="900" dirty="0">
              <a:latin typeface="EnBW DIN Pro" pitchFamily="34" charset="0"/>
              <a:cs typeface="EnBW DIN Pro" pitchFamily="34" charset="0"/>
            </a:endParaRPr>
          </a:p>
        </p:txBody>
      </p:sp>
      <p:cxnSp>
        <p:nvCxnSpPr>
          <p:cNvPr id="16" name="Gerader Verbinder 33">
            <a:extLst>
              <a:ext uri="{FF2B5EF4-FFF2-40B4-BE49-F238E27FC236}">
                <a16:creationId xmlns:a16="http://schemas.microsoft.com/office/drawing/2014/main" id="{6B11A5EE-ABC8-49D0-8CA0-E601FBF8D71D}"/>
              </a:ext>
            </a:extLst>
          </p:cNvPr>
          <p:cNvCxnSpPr>
            <a:cxnSpLocks/>
            <a:endCxn id="18" idx="1"/>
          </p:cNvCxnSpPr>
          <p:nvPr/>
        </p:nvCxnSpPr>
        <p:spPr bwMode="gray">
          <a:xfrm>
            <a:off x="3023828" y="2636912"/>
            <a:ext cx="2876876" cy="360345"/>
          </a:xfrm>
          <a:prstGeom prst="line">
            <a:avLst/>
          </a:prstGeom>
          <a:solidFill>
            <a:srgbClr val="F0F0F0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r Verbinder 33">
            <a:extLst>
              <a:ext uri="{FF2B5EF4-FFF2-40B4-BE49-F238E27FC236}">
                <a16:creationId xmlns:a16="http://schemas.microsoft.com/office/drawing/2014/main" id="{6B11A5EE-ABC8-49D0-8CA0-E601FBF8D71D}"/>
              </a:ext>
            </a:extLst>
          </p:cNvPr>
          <p:cNvCxnSpPr>
            <a:cxnSpLocks/>
            <a:endCxn id="15" idx="1"/>
          </p:cNvCxnSpPr>
          <p:nvPr/>
        </p:nvCxnSpPr>
        <p:spPr bwMode="gray">
          <a:xfrm>
            <a:off x="4896036" y="3356992"/>
            <a:ext cx="1012707" cy="1392203"/>
          </a:xfrm>
          <a:prstGeom prst="line">
            <a:avLst/>
          </a:prstGeom>
          <a:solidFill>
            <a:srgbClr val="F0F0F0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hteck: abgerundete Ecken 32">
            <a:extLst>
              <a:ext uri="{FF2B5EF4-FFF2-40B4-BE49-F238E27FC236}">
                <a16:creationId xmlns:a16="http://schemas.microsoft.com/office/drawing/2014/main" id="{1A011E41-DA06-43EB-81FF-4ADF4E686A77}"/>
              </a:ext>
            </a:extLst>
          </p:cNvPr>
          <p:cNvSpPr/>
          <p:nvPr/>
        </p:nvSpPr>
        <p:spPr bwMode="gray">
          <a:xfrm>
            <a:off x="5900704" y="2330902"/>
            <a:ext cx="2777305" cy="1332710"/>
          </a:xfrm>
          <a:prstGeom prst="roundRect">
            <a:avLst>
              <a:gd name="adj" fmla="val 0"/>
            </a:avLst>
          </a:prstGeom>
          <a:solidFill>
            <a:schemeClr val="bg1">
              <a:alpha val="95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78787" tIns="143041" rIns="0" bIns="0" numCol="1" rtlCol="0" anchor="t" anchorCtr="0" compatLnSpc="1">
            <a:prstTxWarp prst="textNoShape">
              <a:avLst/>
            </a:prstTxWarp>
          </a:bodyPr>
          <a:lstStyle/>
          <a:p>
            <a:pPr marL="0" lvl="2" defTabSz="908193" fontAlgn="base">
              <a:spcBef>
                <a:spcPts val="600"/>
              </a:spcBef>
              <a:buClr>
                <a:srgbClr val="FF9900"/>
              </a:buClr>
              <a:buSzPct val="100000"/>
            </a:pPr>
            <a:r>
              <a:rPr lang="de-DE" sz="1200" b="1" dirty="0">
                <a:latin typeface="EnBW DIN Pro"/>
              </a:rPr>
              <a:t>Ausbauvariante FTTB:</a:t>
            </a:r>
          </a:p>
          <a:p>
            <a:pPr marL="0" lvl="2" fontAlgn="base">
              <a:spcBef>
                <a:spcPts val="600"/>
              </a:spcBef>
              <a:buClr>
                <a:schemeClr val="accent6"/>
              </a:buClr>
              <a:buSzPct val="140000"/>
            </a:pPr>
            <a:r>
              <a:rPr lang="de-DE" altLang="de-DE" sz="900" dirty="0">
                <a:latin typeface="EnBW DIN Pro" pitchFamily="34" charset="0"/>
                <a:cs typeface="EnBW DIN Pro" pitchFamily="34" charset="0"/>
              </a:rPr>
              <a:t>(Fiber to the Building)</a:t>
            </a:r>
            <a:br>
              <a:rPr lang="de-DE" altLang="de-DE" sz="900" dirty="0">
                <a:latin typeface="EnBW DIN Pro" pitchFamily="34" charset="0"/>
                <a:cs typeface="EnBW DIN Pro" pitchFamily="34" charset="0"/>
              </a:rPr>
            </a:br>
            <a:r>
              <a:rPr lang="de-DE" altLang="de-DE" sz="900" dirty="0">
                <a:latin typeface="EnBW DIN Pro" pitchFamily="34" charset="0"/>
                <a:cs typeface="EnBW DIN Pro" pitchFamily="34" charset="0"/>
              </a:rPr>
              <a:t>Glasfaserkabel bis ins Gebäude</a:t>
            </a:r>
            <a:br>
              <a:rPr lang="de-DE" altLang="de-DE" sz="900" dirty="0">
                <a:latin typeface="EnBW DIN Pro" pitchFamily="34" charset="0"/>
                <a:cs typeface="EnBW DIN Pro" pitchFamily="34" charset="0"/>
              </a:rPr>
            </a:br>
            <a:br>
              <a:rPr lang="de-DE" altLang="de-DE" sz="900" dirty="0">
                <a:latin typeface="EnBW DIN Pro" pitchFamily="34" charset="0"/>
                <a:cs typeface="EnBW DIN Pro" pitchFamily="34" charset="0"/>
              </a:rPr>
            </a:br>
            <a:r>
              <a:rPr lang="de-DE" altLang="de-DE" sz="1000" b="1" kern="0" dirty="0">
                <a:solidFill>
                  <a:srgbClr val="3B3B3B"/>
                </a:solidFill>
                <a:latin typeface="EnBW DIN Pro"/>
              </a:rPr>
              <a:t>Internet-</a:t>
            </a:r>
            <a:r>
              <a:rPr lang="de-DE" sz="1000" b="1" kern="0" dirty="0">
                <a:solidFill>
                  <a:srgbClr val="3B3B3B"/>
                </a:solidFill>
                <a:latin typeface="EnBW DIN Pro"/>
              </a:rPr>
              <a:t>Bandbreiten: </a:t>
            </a:r>
            <a:br>
              <a:rPr lang="de-DE" sz="1000" b="1" kern="0" dirty="0">
                <a:solidFill>
                  <a:srgbClr val="3B3B3B"/>
                </a:solidFill>
                <a:latin typeface="EnBW DIN Pro"/>
              </a:rPr>
            </a:br>
            <a:r>
              <a:rPr lang="de-DE" sz="900" b="1" dirty="0">
                <a:latin typeface="EnBW DIN Pro" pitchFamily="34" charset="0"/>
                <a:cs typeface="EnBW DIN Pro" pitchFamily="34" charset="0"/>
              </a:rPr>
              <a:t>B2C </a:t>
            </a:r>
            <a:r>
              <a:rPr lang="de-DE" sz="900" b="1" dirty="0">
                <a:latin typeface="EnBW DIN Pro" pitchFamily="34" charset="0"/>
                <a:cs typeface="EnBW DIN Pro" pitchFamily="34" charset="0"/>
                <a:sym typeface="Wingdings" panose="05000000000000000000" pitchFamily="2" charset="2"/>
              </a:rPr>
              <a:t> bis zu </a:t>
            </a:r>
            <a:r>
              <a:rPr lang="de-DE" sz="900" b="1" dirty="0">
                <a:latin typeface="EnBW DIN Pro" pitchFamily="34" charset="0"/>
                <a:cs typeface="EnBW DIN Pro" pitchFamily="34" charset="0"/>
              </a:rPr>
              <a:t>300 Mbit/s </a:t>
            </a:r>
            <a:br>
              <a:rPr lang="de-DE" sz="900" b="1" dirty="0">
                <a:latin typeface="EnBW DIN Pro" pitchFamily="34" charset="0"/>
                <a:cs typeface="EnBW DIN Pro" pitchFamily="34" charset="0"/>
              </a:rPr>
            </a:br>
            <a:r>
              <a:rPr lang="de-DE" sz="900" b="1" dirty="0">
                <a:latin typeface="EnBW DIN Pro" pitchFamily="34" charset="0"/>
                <a:cs typeface="EnBW DIN Pro" pitchFamily="34" charset="0"/>
              </a:rPr>
              <a:t>B2B </a:t>
            </a:r>
            <a:r>
              <a:rPr lang="de-DE" sz="900" b="1" dirty="0">
                <a:latin typeface="EnBW DIN Pro" pitchFamily="34" charset="0"/>
                <a:cs typeface="EnBW DIN Pro" pitchFamily="34" charset="0"/>
                <a:sym typeface="Wingdings" panose="05000000000000000000" pitchFamily="2" charset="2"/>
              </a:rPr>
              <a:t></a:t>
            </a:r>
            <a:r>
              <a:rPr lang="de-DE" sz="900" b="1" dirty="0">
                <a:latin typeface="EnBW DIN Pro" pitchFamily="34" charset="0"/>
                <a:cs typeface="EnBW DIN Pro" pitchFamily="34" charset="0"/>
              </a:rPr>
              <a:t> bis zu 10 Gbit/s</a:t>
            </a:r>
            <a:br>
              <a:rPr lang="de-DE" altLang="de-DE" sz="900" dirty="0">
                <a:latin typeface="EnBW DIN Pro" pitchFamily="34" charset="0"/>
                <a:cs typeface="EnBW DIN Pro" pitchFamily="34" charset="0"/>
              </a:rPr>
            </a:br>
            <a:endParaRPr lang="de-DE" altLang="de-DE" sz="900" dirty="0">
              <a:latin typeface="EnBW DIN Pro" pitchFamily="34" charset="0"/>
              <a:cs typeface="EnBW DIN Pro" pitchFamily="34" charset="0"/>
            </a:endParaRPr>
          </a:p>
        </p:txBody>
      </p:sp>
      <p:sp>
        <p:nvSpPr>
          <p:cNvPr id="19" name="Textfeld 29">
            <a:extLst>
              <a:ext uri="{FF2B5EF4-FFF2-40B4-BE49-F238E27FC236}">
                <a16:creationId xmlns:a16="http://schemas.microsoft.com/office/drawing/2014/main" id="{C15049FF-D8CF-4BC5-A92B-1085EA344D0B}"/>
              </a:ext>
            </a:extLst>
          </p:cNvPr>
          <p:cNvSpPr txBox="1"/>
          <p:nvPr/>
        </p:nvSpPr>
        <p:spPr bwMode="gray">
          <a:xfrm>
            <a:off x="5686571" y="3807761"/>
            <a:ext cx="2523387" cy="359906"/>
          </a:xfrm>
          <a:prstGeom prst="rect">
            <a:avLst/>
          </a:prstGeom>
          <a:noFill/>
          <a:ln>
            <a:noFill/>
          </a:ln>
        </p:spPr>
        <p:txBody>
          <a:bodyPr wrap="none" lIns="214540" tIns="178787" rIns="0" bIns="0" rtlCol="0" anchor="ctr" anchorCtr="0">
            <a:noAutofit/>
          </a:bodyPr>
          <a:lstStyle>
            <a:defPPr>
              <a:defRPr lang="de-DE"/>
            </a:defPPr>
            <a:lvl1pPr algn="ctr">
              <a:lnSpc>
                <a:spcPct val="90000"/>
              </a:lnSpc>
              <a:defRPr sz="8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</a:lstStyle>
          <a:p>
            <a:pPr algn="l" defTabSz="908193"/>
            <a:r>
              <a:rPr lang="de-DE" sz="1200" b="1" dirty="0">
                <a:solidFill>
                  <a:srgbClr val="FF9900"/>
                </a:solidFill>
                <a:latin typeface="EnBW DIN Pro"/>
                <a:cs typeface="+mn-cs"/>
              </a:rPr>
              <a:t>Brückentechnologie:</a:t>
            </a:r>
          </a:p>
        </p:txBody>
      </p:sp>
      <p:sp>
        <p:nvSpPr>
          <p:cNvPr id="20" name="Textfeld 29">
            <a:extLst>
              <a:ext uri="{FF2B5EF4-FFF2-40B4-BE49-F238E27FC236}">
                <a16:creationId xmlns:a16="http://schemas.microsoft.com/office/drawing/2014/main" id="{C15049FF-D8CF-4BC5-A92B-1085EA344D0B}"/>
              </a:ext>
            </a:extLst>
          </p:cNvPr>
          <p:cNvSpPr txBox="1"/>
          <p:nvPr/>
        </p:nvSpPr>
        <p:spPr bwMode="gray">
          <a:xfrm>
            <a:off x="5686571" y="1921499"/>
            <a:ext cx="2523387" cy="359906"/>
          </a:xfrm>
          <a:prstGeom prst="rect">
            <a:avLst/>
          </a:prstGeom>
          <a:noFill/>
          <a:ln>
            <a:noFill/>
          </a:ln>
        </p:spPr>
        <p:txBody>
          <a:bodyPr wrap="none" lIns="214540" tIns="178787" rIns="0" bIns="0" rtlCol="0" anchor="ctr" anchorCtr="0">
            <a:noAutofit/>
          </a:bodyPr>
          <a:lstStyle>
            <a:defPPr>
              <a:defRPr lang="de-DE"/>
            </a:defPPr>
            <a:lvl1pPr algn="ctr">
              <a:lnSpc>
                <a:spcPct val="90000"/>
              </a:lnSpc>
              <a:defRPr sz="8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</a:lstStyle>
          <a:p>
            <a:pPr algn="l" defTabSz="908193"/>
            <a:r>
              <a:rPr lang="de-DE" sz="1200" b="1" dirty="0">
                <a:solidFill>
                  <a:srgbClr val="FF9900"/>
                </a:solidFill>
                <a:latin typeface="EnBW DIN Pro"/>
                <a:cs typeface="+mn-cs"/>
              </a:rPr>
              <a:t>Gigabitfähige Zukunftstechnologie:</a:t>
            </a:r>
          </a:p>
        </p:txBody>
      </p:sp>
      <p:sp>
        <p:nvSpPr>
          <p:cNvPr id="21" name="Oval 1156">
            <a:extLst>
              <a:ext uri="{FF2B5EF4-FFF2-40B4-BE49-F238E27FC236}">
                <a16:creationId xmlns:a16="http://schemas.microsoft.com/office/drawing/2014/main" id="{BA4080BB-E736-484C-A52F-40297E1BCF1C}"/>
              </a:ext>
            </a:extLst>
          </p:cNvPr>
          <p:cNvSpPr/>
          <p:nvPr/>
        </p:nvSpPr>
        <p:spPr bwMode="gray">
          <a:xfrm>
            <a:off x="5838367" y="4678818"/>
            <a:ext cx="140752" cy="140752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237" tIns="107237" rIns="107237" bIns="107237" numCol="1" rtlCol="0" anchor="ctr" anchorCtr="0" compatLnSpc="1">
            <a:prstTxWarp prst="textNoShape">
              <a:avLst/>
            </a:prstTxWarp>
          </a:bodyPr>
          <a:lstStyle/>
          <a:p>
            <a:pPr algn="ctr" defTabSz="908193" eaLnBrk="0" fontAlgn="base" hangingPunct="0">
              <a:spcAft>
                <a:spcPct val="0"/>
              </a:spcAft>
            </a:pPr>
            <a:endParaRPr lang="de-DE" sz="1300" dirty="0">
              <a:solidFill>
                <a:srgbClr val="3B3B3B"/>
              </a:solidFill>
              <a:latin typeface="EnBW DIN Pro"/>
            </a:endParaRPr>
          </a:p>
        </p:txBody>
      </p:sp>
      <p:sp>
        <p:nvSpPr>
          <p:cNvPr id="24" name="Oval 1156">
            <a:extLst>
              <a:ext uri="{FF2B5EF4-FFF2-40B4-BE49-F238E27FC236}">
                <a16:creationId xmlns:a16="http://schemas.microsoft.com/office/drawing/2014/main" id="{BA4080BB-E736-484C-A52F-40297E1BCF1C}"/>
              </a:ext>
            </a:extLst>
          </p:cNvPr>
          <p:cNvSpPr/>
          <p:nvPr/>
        </p:nvSpPr>
        <p:spPr bwMode="gray">
          <a:xfrm>
            <a:off x="5838367" y="2932875"/>
            <a:ext cx="140752" cy="140752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237" tIns="107237" rIns="107237" bIns="107237" numCol="1" rtlCol="0" anchor="ctr" anchorCtr="0" compatLnSpc="1">
            <a:prstTxWarp prst="textNoShape">
              <a:avLst/>
            </a:prstTxWarp>
          </a:bodyPr>
          <a:lstStyle/>
          <a:p>
            <a:pPr algn="ctr" defTabSz="908193" eaLnBrk="0" fontAlgn="base" hangingPunct="0">
              <a:spcAft>
                <a:spcPct val="0"/>
              </a:spcAft>
            </a:pPr>
            <a:endParaRPr lang="de-DE" sz="1300" dirty="0">
              <a:solidFill>
                <a:srgbClr val="3B3B3B"/>
              </a:solidFill>
              <a:latin typeface="EnBW DIN Pro"/>
            </a:endParaRPr>
          </a:p>
        </p:txBody>
      </p:sp>
    </p:spTree>
    <p:extLst>
      <p:ext uri="{BB962C8B-B14F-4D97-AF65-F5344CB8AC3E}">
        <p14:creationId xmlns:p14="http://schemas.microsoft.com/office/powerpoint/2010/main" val="2554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Erste Schritte zum Glasfaseranschluss</a:t>
            </a:r>
          </a:p>
        </p:txBody>
      </p:sp>
      <p:sp>
        <p:nvSpPr>
          <p:cNvPr id="6" name="Rechteck 5"/>
          <p:cNvSpPr/>
          <p:nvPr/>
        </p:nvSpPr>
        <p:spPr>
          <a:xfrm>
            <a:off x="468312" y="1700213"/>
            <a:ext cx="3959226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1.    Glasfaser-Leerrohr</a:t>
            </a:r>
          </a:p>
          <a:p>
            <a:endParaRPr lang="de-DE" sz="1400" dirty="0"/>
          </a:p>
          <a:p>
            <a:r>
              <a:rPr lang="de-DE" sz="1400" dirty="0"/>
              <a:t>2.    Glasfaseranschlussbox</a:t>
            </a:r>
          </a:p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endParaRPr lang="de-DE" sz="800" dirty="0">
              <a:solidFill>
                <a:srgbClr val="3B3B3B"/>
              </a:solidFill>
              <a:latin typeface="EnBW DIN Pro"/>
              <a:ea typeface="EnBW DIN Pro"/>
              <a:cs typeface="EnBW DIN Pro"/>
              <a:sym typeface="EnBW DIN Pro"/>
            </a:endParaRPr>
          </a:p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r>
              <a:rPr lang="de-DE" sz="1400" b="1" dirty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rPr>
              <a:t>Ansprechpartner für Glasfaseranschluss, Internet und Telefonie:</a:t>
            </a:r>
          </a:p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r>
              <a:rPr lang="de-DE" sz="1400" dirty="0">
                <a:latin typeface="EnBW DIN Pro"/>
                <a:ea typeface="EnBW DIN Pro"/>
                <a:cs typeface="EnBW DIN Pro"/>
                <a:sym typeface="EnBW DIN Pro"/>
              </a:rPr>
              <a:t>NetCom BW GmbH</a:t>
            </a:r>
          </a:p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endParaRPr lang="de-DE" sz="800" dirty="0">
              <a:latin typeface="EnBW DIN Pro"/>
              <a:ea typeface="EnBW DIN Pro"/>
              <a:cs typeface="EnBW DIN Pro"/>
              <a:sym typeface="EnBW DIN Pro"/>
            </a:endParaRPr>
          </a:p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r>
              <a:rPr lang="de-DE" sz="1400" b="1" dirty="0">
                <a:solidFill>
                  <a:srgbClr val="3B3B3B"/>
                </a:solidFill>
                <a:latin typeface="EnBW DIN Pro"/>
                <a:ea typeface="EnBW DIN Pro"/>
                <a:cs typeface="EnBW DIN Pro"/>
                <a:sym typeface="EnBW DIN Pro"/>
              </a:rPr>
              <a:t>Privatkunden</a:t>
            </a:r>
          </a:p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r>
              <a:rPr lang="de-DE" sz="1400" dirty="0">
                <a:solidFill>
                  <a:srgbClr val="3B3B3B"/>
                </a:solidFill>
                <a:latin typeface="EnBW DIN Pro"/>
                <a:ea typeface="EnBW DIN Pro"/>
                <a:cs typeface="EnBW DIN Pro"/>
                <a:sym typeface="EnBW DIN Pro"/>
              </a:rPr>
              <a:t>Telefon: 0800 3629 264</a:t>
            </a:r>
          </a:p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r>
              <a:rPr lang="de-DE" sz="1400" dirty="0">
                <a:solidFill>
                  <a:srgbClr val="3B3B3B"/>
                </a:solidFill>
                <a:latin typeface="EnBW DIN Pro"/>
                <a:ea typeface="EnBW DIN Pro"/>
                <a:cs typeface="EnBW DIN Pro"/>
                <a:sym typeface="EnBW DIN Pro"/>
              </a:rPr>
              <a:t>E-Mail: kundenmanagement@netcom-bw.de</a:t>
            </a:r>
          </a:p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endParaRPr lang="de-DE" sz="800" dirty="0">
              <a:solidFill>
                <a:srgbClr val="3B3B3B"/>
              </a:solidFill>
              <a:latin typeface="EnBW DIN Pro"/>
              <a:ea typeface="EnBW DIN Pro"/>
              <a:cs typeface="EnBW DIN Pro"/>
              <a:sym typeface="EnBW DIN Pro"/>
            </a:endParaRPr>
          </a:p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r>
              <a:rPr lang="de-DE" sz="1400" b="1" dirty="0">
                <a:solidFill>
                  <a:srgbClr val="3B3B3B"/>
                </a:solidFill>
                <a:latin typeface="EnBW DIN Pro"/>
                <a:ea typeface="EnBW DIN Pro"/>
                <a:cs typeface="EnBW DIN Pro"/>
                <a:sym typeface="EnBW DIN Pro"/>
              </a:rPr>
              <a:t>Gewerbekunden</a:t>
            </a:r>
          </a:p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r>
              <a:rPr lang="de-DE" sz="1400" dirty="0">
                <a:solidFill>
                  <a:srgbClr val="3B3B3B"/>
                </a:solidFill>
                <a:latin typeface="EnBW DIN Pro"/>
                <a:ea typeface="EnBW DIN Pro"/>
                <a:cs typeface="EnBW DIN Pro"/>
                <a:sym typeface="EnBW DIN Pro"/>
              </a:rPr>
              <a:t>E-Mail: kmu@netcom-bw.de</a:t>
            </a:r>
          </a:p>
          <a:p>
            <a:pPr fontAlgn="base">
              <a:spcBef>
                <a:spcPts val="600"/>
              </a:spcBef>
              <a:buClr>
                <a:schemeClr val="accent6"/>
              </a:buClr>
              <a:buSzPct val="100000"/>
            </a:pPr>
            <a:endParaRPr lang="de-DE" sz="1400" dirty="0">
              <a:solidFill>
                <a:srgbClr val="3B3B3B"/>
              </a:solidFill>
              <a:latin typeface="EnBW DIN Pro"/>
              <a:ea typeface="EnBW DIN Pro"/>
              <a:cs typeface="EnBW DIN Pro"/>
              <a:sym typeface="EnBW DIN Pro"/>
            </a:endParaRPr>
          </a:p>
          <a:p>
            <a:r>
              <a:rPr lang="de-DE" sz="1400" dirty="0"/>
              <a:t>Informationen zu den Produkten finden Sie</a:t>
            </a:r>
          </a:p>
          <a:p>
            <a:r>
              <a:rPr lang="de-DE" sz="1400" dirty="0"/>
              <a:t>auch unter www.netcom-bw.de.</a:t>
            </a:r>
            <a:endParaRPr lang="de-DE" sz="1400" dirty="0">
              <a:solidFill>
                <a:srgbClr val="3B3B3B"/>
              </a:solidFill>
              <a:latin typeface="EnBW DIN Pro"/>
              <a:ea typeface="EnBW DIN Pro"/>
              <a:cs typeface="EnBW DIN Pro"/>
              <a:sym typeface="EnBW DIN Pro"/>
            </a:endParaRPr>
          </a:p>
        </p:txBody>
      </p:sp>
      <p:sp>
        <p:nvSpPr>
          <p:cNvPr id="35" name="Ellipse 34"/>
          <p:cNvSpPr/>
          <p:nvPr/>
        </p:nvSpPr>
        <p:spPr bwMode="auto">
          <a:xfrm>
            <a:off x="468313" y="1701036"/>
            <a:ext cx="298119" cy="298119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de-DE" sz="1400" dirty="0" err="1"/>
          </a:p>
        </p:txBody>
      </p:sp>
      <p:sp>
        <p:nvSpPr>
          <p:cNvPr id="73" name="Ellipse 72"/>
          <p:cNvSpPr/>
          <p:nvPr/>
        </p:nvSpPr>
        <p:spPr bwMode="auto">
          <a:xfrm>
            <a:off x="468309" y="2132856"/>
            <a:ext cx="298119" cy="298119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de-DE" sz="1400" dirty="0" err="1"/>
          </a:p>
        </p:txBody>
      </p:sp>
      <p:sp>
        <p:nvSpPr>
          <p:cNvPr id="36" name="Fußzeilenplatzhalter 3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0" y="1699200"/>
            <a:ext cx="3186298" cy="4752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688C52D-B5B4-4E57-8C1E-D9F18CDD6A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174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252717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hteck 2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de-DE" sz="220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EnBW DIN Pro"/>
              <a:cs typeface="+mj-cs"/>
              <a:sym typeface="EnBW DIN Pro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365C45F-A165-458B-82AA-E7E0DCF17B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64" r="14651" b="420"/>
          <a:stretch/>
        </p:blipFill>
        <p:spPr>
          <a:xfrm>
            <a:off x="3419872" y="122085"/>
            <a:ext cx="5624053" cy="6619283"/>
          </a:xfrm>
          <a:prstGeom prst="rect">
            <a:avLst/>
          </a:prstGeom>
        </p:spPr>
      </p:pic>
      <p:sp>
        <p:nvSpPr>
          <p:cNvPr id="25" name="Rechteck 13">
            <a:extLst>
              <a:ext uri="{FF2B5EF4-FFF2-40B4-BE49-F238E27FC236}">
                <a16:creationId xmlns:a16="http://schemas.microsoft.com/office/drawing/2014/main" id="{DF07468A-50EB-F142-9FD2-CFF671D251FB}"/>
              </a:ext>
            </a:extLst>
          </p:cNvPr>
          <p:cNvSpPr/>
          <p:nvPr/>
        </p:nvSpPr>
        <p:spPr bwMode="gray">
          <a:xfrm>
            <a:off x="100075" y="122085"/>
            <a:ext cx="3319797" cy="6619283"/>
          </a:xfrm>
          <a:prstGeom prst="rect">
            <a:avLst/>
          </a:prstGeom>
          <a:gradFill flip="none" rotWithShape="1">
            <a:gsLst>
              <a:gs pos="16000">
                <a:srgbClr val="374A9A">
                  <a:shade val="67500"/>
                  <a:satMod val="115000"/>
                  <a:alpha val="82000"/>
                </a:srgbClr>
              </a:gs>
              <a:gs pos="99000">
                <a:srgbClr val="374A9A">
                  <a:shade val="100000"/>
                  <a:satMod val="115000"/>
                  <a:alpha val="98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810" tIns="0" rIns="67067" bIns="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110000"/>
              </a:lnSpc>
              <a:spcAft>
                <a:spcPct val="0"/>
              </a:spcAft>
            </a:pPr>
            <a:endParaRPr lang="de-DE" sz="1000" dirty="0"/>
          </a:p>
        </p:txBody>
      </p:sp>
      <p:sp>
        <p:nvSpPr>
          <p:cNvPr id="26" name="Textplatzhalter 1">
            <a:extLst>
              <a:ext uri="{FF2B5EF4-FFF2-40B4-BE49-F238E27FC236}">
                <a16:creationId xmlns:a16="http://schemas.microsoft.com/office/drawing/2014/main" id="{B245AE54-0387-4307-B5E1-04D9331D907D}"/>
              </a:ext>
            </a:extLst>
          </p:cNvPr>
          <p:cNvSpPr txBox="1">
            <a:spLocks/>
          </p:cNvSpPr>
          <p:nvPr/>
        </p:nvSpPr>
        <p:spPr bwMode="gray">
          <a:xfrm>
            <a:off x="391414" y="433922"/>
            <a:ext cx="3488740" cy="5927877"/>
          </a:xfrm>
          <a:prstGeom prst="rect">
            <a:avLst/>
          </a:prstGeom>
        </p:spPr>
        <p:txBody>
          <a:bodyPr lIns="68134" tIns="34052" rIns="68134" bIns="34052" anchor="ctr" anchorCtr="0"/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681145">
              <a:buClr>
                <a:srgbClr val="FF9900"/>
              </a:buClr>
              <a:defRPr/>
            </a:pPr>
            <a:r>
              <a:rPr lang="de-DE" sz="3300" b="0" dirty="0">
                <a:solidFill>
                  <a:srgbClr val="FF9900"/>
                </a:solidFill>
                <a:latin typeface="EnBW DIN Pro Medium"/>
                <a:cs typeface="EnBW DIN Pro Medium"/>
              </a:rPr>
              <a:t>Angebote für Privatkunden</a:t>
            </a:r>
            <a:endParaRPr lang="de-DE" sz="3300" b="0" dirty="0">
              <a:solidFill>
                <a:srgbClr val="FF9900"/>
              </a:solidFill>
              <a:latin typeface="EnBW DIN Pro Medium" panose="020B0604020101020102" pitchFamily="34" charset="0"/>
              <a:cs typeface="EnBW DIN Pro Medium" panose="020B0604020101020102" pitchFamily="34" charset="0"/>
            </a:endParaRPr>
          </a:p>
        </p:txBody>
      </p:sp>
      <p:pic>
        <p:nvPicPr>
          <p:cNvPr id="8" name="Picture 3" descr="S:\NetCom\gg\ggp\marketing\cd\cd-manual\01_Basiselemente\01_Logo\NetComBW\Sonstige, Other\PNG (sRGB, MS Office 97-2000)\NetComBW_Logo_Weiss_sRG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567" y="381380"/>
            <a:ext cx="1061678" cy="2184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34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068110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hteck 2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de-DE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EnBW DIN Pro"/>
              <a:cs typeface="+mj-cs"/>
              <a:sym typeface="EnBW DIN Pro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Präsentation Vertrieb NetCom BW · Stand 01/2020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468313" y="502224"/>
            <a:ext cx="6371688" cy="615553"/>
          </a:xfrm>
        </p:spPr>
        <p:txBody>
          <a:bodyPr/>
          <a:lstStyle/>
          <a:p>
            <a:r>
              <a:rPr lang="de-DE" dirty="0"/>
              <a:t>Angebote für Privatkunden</a:t>
            </a:r>
            <a:br>
              <a:rPr lang="de-DE" dirty="0"/>
            </a:br>
            <a:r>
              <a:rPr lang="de-DE" sz="1800" dirty="0"/>
              <a:t>Ob Internet, Telefon oder IPTV — wir sind Ihr Ansprechpartner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2464989-300A-40E1-B9CC-B2ABB8EF9098}"/>
              </a:ext>
            </a:extLst>
          </p:cNvPr>
          <p:cNvSpPr/>
          <p:nvPr/>
        </p:nvSpPr>
        <p:spPr bwMode="auto">
          <a:xfrm>
            <a:off x="395534" y="1936351"/>
            <a:ext cx="3888432" cy="351821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9B008A04-A864-4742-B348-0088A11FB39D}"/>
              </a:ext>
            </a:extLst>
          </p:cNvPr>
          <p:cNvSpPr txBox="1">
            <a:spLocks/>
          </p:cNvSpPr>
          <p:nvPr/>
        </p:nvSpPr>
        <p:spPr>
          <a:xfrm>
            <a:off x="468312" y="1962173"/>
            <a:ext cx="3599630" cy="338437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2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21468" indent="-121468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242935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0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364403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485870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</a:defRPr>
            </a:lvl6pPr>
            <a:lvl7pPr marL="1893780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236588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2579397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de-DE" sz="1100" dirty="0">
                <a:latin typeface="+mj-lt"/>
                <a:ea typeface="+mn-ea"/>
                <a:cs typeface="+mn-cs"/>
              </a:rPr>
              <a:t>ComHome basic</a:t>
            </a:r>
          </a:p>
          <a:p>
            <a:pPr marL="285750" indent="-285750" defTabSz="914400">
              <a:buFont typeface="EnBW DIN Pro" panose="020B0504020101020102" pitchFamily="34" charset="0"/>
              <a:buChar char="»"/>
            </a:pPr>
            <a:r>
              <a:rPr lang="de-DE" sz="1050" b="0" kern="0" dirty="0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Bandbreiten bis zu 300 Mbit/s</a:t>
            </a:r>
          </a:p>
          <a:p>
            <a:pPr marL="285750" indent="-285750" defTabSz="914400">
              <a:buFont typeface="EnBW DIN Pro" panose="020B0504020101020102" pitchFamily="34" charset="0"/>
              <a:buChar char="»"/>
            </a:pPr>
            <a:r>
              <a:rPr lang="de-DE" sz="1050" b="0" kern="0" dirty="0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Internetflatrate ohne Drosselung</a:t>
            </a:r>
          </a:p>
          <a:p>
            <a:pPr marL="285750" indent="-285750" defTabSz="914400">
              <a:buFont typeface="EnBW DIN Pro" panose="020B0504020101020102" pitchFamily="34" charset="0"/>
              <a:buChar char="»"/>
            </a:pPr>
            <a:r>
              <a:rPr lang="de-DE" sz="1050" b="0" kern="0" dirty="0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Telefonanschluss mit zwei Rufnummern inklusive Flatrate ins deutsche Festnetz</a:t>
            </a:r>
          </a:p>
          <a:p>
            <a:pPr marL="285750" indent="-285750" defTabSz="914400">
              <a:buFont typeface="EnBW DIN Pro" panose="020B0504020101020102" pitchFamily="34" charset="0"/>
              <a:buChar char="»"/>
            </a:pPr>
            <a:r>
              <a:rPr lang="de-DE" sz="1050" b="0" kern="0" dirty="0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Maximal 4 Rufnummern wählbar</a:t>
            </a:r>
          </a:p>
          <a:p>
            <a:pPr marL="285750" indent="-285750" defTabSz="914400">
              <a:buFont typeface="EnBW DIN Pro" panose="020B0504020101020102" pitchFamily="34" charset="0"/>
              <a:buChar char="»"/>
            </a:pPr>
            <a:endParaRPr lang="de-DE" sz="500" b="0" kern="0" dirty="0">
              <a:solidFill>
                <a:srgbClr val="3B3B3B"/>
              </a:solidFill>
              <a:latin typeface="+mj-lt"/>
            </a:endParaRPr>
          </a:p>
          <a:p>
            <a:pPr defTabSz="914400"/>
            <a:r>
              <a:rPr lang="de-DE" sz="1100" dirty="0">
                <a:solidFill>
                  <a:schemeClr val="accent5"/>
                </a:solidFill>
                <a:latin typeface="+mj-lt"/>
                <a:ea typeface="+mn-ea"/>
                <a:cs typeface="+mn-cs"/>
              </a:rPr>
              <a:t>Optionen zum Internet Grundbaustein:</a:t>
            </a:r>
          </a:p>
          <a:p>
            <a:pPr marL="285750" lvl="0" indent="-285750" defTabSz="914400">
              <a:buFont typeface="EnBW DIN Pro" panose="020B0504020101020102" pitchFamily="34" charset="0"/>
              <a:buChar char="»"/>
            </a:pPr>
            <a:r>
              <a:rPr lang="de-DE" sz="900" b="0" kern="0" dirty="0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waipu.tv </a:t>
            </a:r>
            <a:r>
              <a:rPr lang="de-DE" sz="900" b="0" kern="0" dirty="0" err="1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powered</a:t>
            </a:r>
            <a:r>
              <a:rPr lang="de-DE" sz="900" b="0" kern="0" dirty="0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 </a:t>
            </a:r>
            <a:r>
              <a:rPr lang="de-DE" sz="900" b="0" kern="0" dirty="0" err="1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by</a:t>
            </a:r>
            <a:r>
              <a:rPr lang="de-DE" sz="900" b="0" kern="0" dirty="0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 NetCom BW: Das IPTV-Produkt für Fernsehen in HD-Qualität.</a:t>
            </a:r>
          </a:p>
          <a:p>
            <a:pPr marL="285750" lvl="0" indent="-285750" defTabSz="914400">
              <a:buFont typeface="EnBW DIN Pro" panose="020B0504020101020102" pitchFamily="34" charset="0"/>
              <a:buChar char="»"/>
            </a:pPr>
            <a:r>
              <a:rPr lang="de-DE" sz="900" b="0" kern="0" dirty="0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G DATA Internet Security: Das Sicherheitspaket für den Schutz vor Viren und Gefahren des Internets.</a:t>
            </a:r>
          </a:p>
          <a:p>
            <a:pPr marL="285750" lvl="0" indent="-285750" defTabSz="914400">
              <a:buFont typeface="EnBW DIN Pro" panose="020B0504020101020102" pitchFamily="34" charset="0"/>
              <a:buChar char="»"/>
            </a:pPr>
            <a:r>
              <a:rPr lang="de-DE" sz="900" b="0" kern="0" dirty="0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Mobilfunk- und Europa-Minutenpakete mit 60, 120 oder 240 Inklusiv-Minuten.</a:t>
            </a:r>
          </a:p>
          <a:p>
            <a:pPr marL="285750" lvl="0" indent="-285750" defTabSz="914400">
              <a:buFont typeface="EnBW DIN Pro" panose="020B0504020101020102" pitchFamily="34" charset="0"/>
              <a:buChar char="»"/>
            </a:pPr>
            <a:r>
              <a:rPr lang="de-DE" sz="900" b="0" kern="0" dirty="0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Dynamische IPv4-Adresse zusätzlich zur standardmäßig vorhandenen IPv6-WAN-Adresse mit /56 Präfix (Dual Stack).</a:t>
            </a:r>
          </a:p>
          <a:p>
            <a:pPr marL="285750" lvl="0" indent="-285750" defTabSz="914400">
              <a:buFont typeface="EnBW DIN Pro" panose="020B0504020101020102" pitchFamily="34" charset="0"/>
              <a:buChar char="»"/>
            </a:pPr>
            <a:r>
              <a:rPr lang="en-US" sz="900" b="0" kern="0" dirty="0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WLAN-</a:t>
            </a:r>
            <a:r>
              <a:rPr lang="en-US" sz="900" b="0" kern="0" dirty="0" err="1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fähiger</a:t>
            </a:r>
            <a:r>
              <a:rPr lang="en-US" sz="900" b="0" kern="0" dirty="0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 Router </a:t>
            </a:r>
            <a:r>
              <a:rPr lang="en-US" sz="900" b="0" kern="0" dirty="0" err="1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inklusive</a:t>
            </a:r>
            <a:r>
              <a:rPr lang="en-US" sz="900" b="0" kern="0" dirty="0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 Service &amp; Support</a:t>
            </a:r>
            <a:endParaRPr lang="de-DE" sz="900" b="0" kern="0" dirty="0">
              <a:solidFill>
                <a:srgbClr val="3B3B3B"/>
              </a:solidFill>
              <a:latin typeface="+mj-lt"/>
              <a:cs typeface="EnBW DIN Pro" panose="020B0504020101020102" pitchFamily="34" charset="0"/>
            </a:endParaRPr>
          </a:p>
          <a:p>
            <a:pPr marL="285750" lvl="0" indent="-285750" defTabSz="914400">
              <a:buFont typeface="EnBW DIN Pro" panose="020B0504020101020102" pitchFamily="34" charset="0"/>
              <a:buChar char="»"/>
            </a:pPr>
            <a:r>
              <a:rPr lang="en-US" sz="900" b="0" kern="0" dirty="0" err="1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Vor</a:t>
            </a:r>
            <a:r>
              <a:rPr lang="en-US" sz="900" b="0" kern="0" dirty="0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-Ort-</a:t>
            </a:r>
            <a:r>
              <a:rPr lang="en-US" sz="900" b="0" kern="0" dirty="0" err="1">
                <a:solidFill>
                  <a:srgbClr val="3B3B3B"/>
                </a:solidFill>
                <a:latin typeface="+mj-lt"/>
                <a:cs typeface="EnBW DIN Pro" panose="020B0504020101020102" pitchFamily="34" charset="0"/>
              </a:rPr>
              <a:t>Installationsservice</a:t>
            </a:r>
            <a:endParaRPr lang="de-DE" sz="900" b="0" kern="0" dirty="0">
              <a:solidFill>
                <a:srgbClr val="3B3B3B"/>
              </a:solidFill>
              <a:latin typeface="+mj-lt"/>
              <a:cs typeface="EnBW DIN Pro" panose="020B0504020101020102" pitchFamily="34" charset="0"/>
            </a:endParaRPr>
          </a:p>
          <a:p>
            <a:pPr defTabSz="914400"/>
            <a:endParaRPr lang="de-DE" b="0" kern="0" dirty="0">
              <a:solidFill>
                <a:srgbClr val="3B3B3B"/>
              </a:solidFill>
            </a:endParaRPr>
          </a:p>
          <a:p>
            <a:pPr marL="285750" indent="-285750" defTabSz="914400">
              <a:buFont typeface="EnBW DIN Pro" panose="020B0504020101020102" pitchFamily="34" charset="0"/>
              <a:buChar char="»"/>
            </a:pPr>
            <a:endParaRPr lang="de-DE" b="0" kern="0" dirty="0">
              <a:solidFill>
                <a:srgbClr val="3B3B3B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2E64490C-01BB-4390-9E71-9B0567B1CE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4760" y="1936352"/>
            <a:ext cx="3977108" cy="3518210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 bwMode="auto">
          <a:xfrm>
            <a:off x="7493795" y="1807773"/>
            <a:ext cx="1368152" cy="1368152"/>
          </a:xfrm>
          <a:prstGeom prst="ellipse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lin ang="3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1600" sx="102000" sy="102000" algn="ctr" rotWithShape="0">
              <a:prstClr val="black">
                <a:alpha val="12000"/>
              </a:prstClr>
            </a:outerShdw>
          </a:effectLst>
        </p:spPr>
        <p:txBody>
          <a:bodyPr vert="horz" wrap="square" lIns="0" tIns="71521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08193" eaLnBrk="0" fontAlgn="base" hangingPunct="0">
              <a:lnSpc>
                <a:spcPct val="80000"/>
              </a:lnSpc>
              <a:spcAft>
                <a:spcPct val="0"/>
              </a:spcAft>
            </a:pPr>
            <a:endParaRPr lang="de-DE" dirty="0">
              <a:solidFill>
                <a:srgbClr val="FFFFFF"/>
              </a:solidFill>
              <a:latin typeface="EnBW DIN Pro"/>
            </a:endParaRPr>
          </a:p>
        </p:txBody>
      </p:sp>
      <p:sp>
        <p:nvSpPr>
          <p:cNvPr id="24" name="Textfeld 23"/>
          <p:cNvSpPr txBox="1"/>
          <p:nvPr/>
        </p:nvSpPr>
        <p:spPr bwMode="gray">
          <a:xfrm>
            <a:off x="7493795" y="2242087"/>
            <a:ext cx="1368152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908193" eaLnBrk="0" fontAlgn="base" hangingPunct="0">
              <a:spcAft>
                <a:spcPct val="0"/>
              </a:spcAft>
              <a:defRPr/>
            </a:pPr>
            <a:r>
              <a:rPr lang="de-DE" sz="1200" b="1" dirty="0">
                <a:solidFill>
                  <a:srgbClr val="FFFFFF"/>
                </a:solidFill>
                <a:latin typeface="EnBW DIN Pro"/>
              </a:rPr>
              <a:t>Wir gehen mit</a:t>
            </a:r>
          </a:p>
          <a:p>
            <a:pPr algn="ctr" defTabSz="908193" eaLnBrk="0" fontAlgn="base" hangingPunct="0">
              <a:spcAft>
                <a:spcPct val="0"/>
              </a:spcAft>
              <a:defRPr/>
            </a:pPr>
            <a:r>
              <a:rPr lang="de-DE" sz="1200" b="1" dirty="0">
                <a:solidFill>
                  <a:srgbClr val="FFFFFF"/>
                </a:solidFill>
                <a:latin typeface="EnBW DIN Pro"/>
              </a:rPr>
              <a:t>Ihnen in die</a:t>
            </a:r>
          </a:p>
          <a:p>
            <a:pPr algn="ctr" defTabSz="908193" eaLnBrk="0" fontAlgn="base" hangingPunct="0">
              <a:spcAft>
                <a:spcPct val="0"/>
              </a:spcAft>
              <a:defRPr/>
            </a:pPr>
            <a:r>
              <a:rPr lang="de-DE" sz="1200" b="1" dirty="0">
                <a:solidFill>
                  <a:srgbClr val="FFFFFF"/>
                </a:solidFill>
                <a:latin typeface="EnBW DIN Pro"/>
              </a:rPr>
              <a:t>Zukunft!</a:t>
            </a:r>
          </a:p>
        </p:txBody>
      </p:sp>
    </p:spTree>
    <p:extLst>
      <p:ext uri="{BB962C8B-B14F-4D97-AF65-F5344CB8AC3E}">
        <p14:creationId xmlns:p14="http://schemas.microsoft.com/office/powerpoint/2010/main" val="19377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27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/m_precDefaultPercent&gt;&lt;m_precDefaultDate&gt;&lt;m_bNumberIsYear val=&quot;0&quot;/&gt;&lt;m_strFormatTime&gt;%d.%m.%Y&lt;/m_strFormatTime&gt;&lt;/m_precDefaultDate&gt;&lt;m_precDefaultYear/&gt;&lt;m_precDefaultQuarter/&gt;&lt;m_precDefaultMonth/&gt;&lt;m_precDefaultWeek/&gt;&lt;m_precDefaultDay/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mfggqt3QJan0K2pzVPJ2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UxkygNQ3CBstnLrWma5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jkWXFyTo6tzZNd_HBhy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UxkygNQ3CBstnLrWma5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UxkygNQ3CBstnLrWma5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UxkygNQ3CBstnLrWma5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UxkygNQ3CBstnLrWma5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UxkygNQ3CBstnLrWma5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531ud.q920kZlLgMKBC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P69pO8VAXm0J3IYO1en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1..X8Ikhj7K_lUj68o2r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eispielpräsentation_4_3">
  <a:themeElements>
    <a:clrScheme name="EnBW_4zu3_NEU">
      <a:dk1>
        <a:srgbClr val="3B3B3B"/>
      </a:dk1>
      <a:lt1>
        <a:srgbClr val="FFFFFF"/>
      </a:lt1>
      <a:dk2>
        <a:srgbClr val="000099"/>
      </a:dk2>
      <a:lt2>
        <a:srgbClr val="E3E3E3"/>
      </a:lt2>
      <a:accent1>
        <a:srgbClr val="CCCCCC"/>
      </a:accent1>
      <a:accent2>
        <a:srgbClr val="B2B2B2"/>
      </a:accent2>
      <a:accent3>
        <a:srgbClr val="979797"/>
      </a:accent3>
      <a:accent4>
        <a:srgbClr val="838383"/>
      </a:accent4>
      <a:accent5>
        <a:srgbClr val="686868"/>
      </a:accent5>
      <a:accent6>
        <a:srgbClr val="FF9900"/>
      </a:accent6>
      <a:hlink>
        <a:srgbClr val="000099"/>
      </a:hlink>
      <a:folHlink>
        <a:srgbClr val="457CC7"/>
      </a:folHlink>
    </a:clrScheme>
    <a:fontScheme name="f_EineEnBW_PPT">
      <a:majorFont>
        <a:latin typeface="EnBW DIN Pro"/>
        <a:ea typeface=""/>
        <a:cs typeface=""/>
      </a:majorFont>
      <a:minorFont>
        <a:latin typeface="EnBW DIN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08000" tIns="108000" rIns="108000" bIns="1080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solidFill>
          <a:srgbClr val="F0F0F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gray">
        <a:noFill/>
        <a:ln>
          <a:noFill/>
        </a:ln>
      </a:spPr>
      <a:bodyPr wrap="none" lIns="0" tIns="0" rIns="0" bIns="0" rtlCol="0">
        <a:spAutoFit/>
      </a:bodyPr>
      <a:lstStyle>
        <a:defPPr marL="0" indent="0">
          <a:spcBef>
            <a:spcPts val="0"/>
          </a:spcBef>
          <a:buClr>
            <a:schemeClr val="accent6"/>
          </a:buClr>
          <a:buSzPct val="140000"/>
          <a:buNone/>
          <a:defRPr sz="1400" dirty="0" err="1" smtClean="0">
            <a:latin typeface="+mn-lt"/>
            <a:ea typeface="DIN-Regular" panose="020B0500010101010101" pitchFamily="34" charset="0"/>
          </a:defRPr>
        </a:defPPr>
      </a:lstStyle>
    </a:txDef>
  </a:objectDefaults>
  <a:extraClrSchemeLst/>
  <a:custClrLst>
    <a:custClr name="Mittelblau">
      <a:srgbClr val="374A9A"/>
    </a:custClr>
    <a:custClr name="Dunkelblau">
      <a:srgbClr val="061671"/>
    </a:custClr>
    <a:custClr name="Hellblau">
      <a:srgbClr val="8AADDC"/>
    </a:custClr>
    <a:custClr name="Dunkelorange">
      <a:srgbClr val="EE7700"/>
    </a:custClr>
    <a:custClr name="Signalrot">
      <a:srgbClr val="E2001A"/>
    </a:custClr>
    <a:custClr name="Signalgrün">
      <a:srgbClr val="94C11C"/>
    </a:custClr>
  </a:custClrLst>
</a:theme>
</file>

<file path=ppt/theme/theme2.xml><?xml version="1.0" encoding="utf-8"?>
<a:theme xmlns:a="http://schemas.openxmlformats.org/drawingml/2006/main" name="Larissa">
  <a:themeElements>
    <a:clrScheme name="EnBW_4zu3_NEU">
      <a:dk1>
        <a:srgbClr val="3B3B3B"/>
      </a:dk1>
      <a:lt1>
        <a:srgbClr val="FFFFFF"/>
      </a:lt1>
      <a:dk2>
        <a:srgbClr val="000099"/>
      </a:dk2>
      <a:lt2>
        <a:srgbClr val="E3E3E3"/>
      </a:lt2>
      <a:accent1>
        <a:srgbClr val="CCCCCC"/>
      </a:accent1>
      <a:accent2>
        <a:srgbClr val="B2B2B2"/>
      </a:accent2>
      <a:accent3>
        <a:srgbClr val="979797"/>
      </a:accent3>
      <a:accent4>
        <a:srgbClr val="838383"/>
      </a:accent4>
      <a:accent5>
        <a:srgbClr val="686868"/>
      </a:accent5>
      <a:accent6>
        <a:srgbClr val="FF9900"/>
      </a:accent6>
      <a:hlink>
        <a:srgbClr val="000099"/>
      </a:hlink>
      <a:folHlink>
        <a:srgbClr val="457CC7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Beispielpräsentation_4_3</Template>
  <TotalTime>0</TotalTime>
  <Words>1189</Words>
  <Application>Microsoft Office PowerPoint</Application>
  <PresentationFormat>Bildschirmpräsentation (4:3)</PresentationFormat>
  <Paragraphs>290</Paragraphs>
  <Slides>19</Slides>
  <Notes>9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8" baseType="lpstr">
      <vt:lpstr>Arial</vt:lpstr>
      <vt:lpstr>EnBW DIN Pro Light</vt:lpstr>
      <vt:lpstr>EnBW DIN Pro Medium</vt:lpstr>
      <vt:lpstr>EnBW DIN Pro</vt:lpstr>
      <vt:lpstr>DIN-Regular</vt:lpstr>
      <vt:lpstr>Symbol</vt:lpstr>
      <vt:lpstr>DIN-Medium</vt:lpstr>
      <vt:lpstr>Beispielpräsentation_4_3</vt:lpstr>
      <vt:lpstr>think-cell Folie</vt:lpstr>
      <vt:lpstr>Schnelles Internet in Zöschlingsweiler</vt:lpstr>
      <vt:lpstr>PowerPoint-Präsentation</vt:lpstr>
      <vt:lpstr>Wer wir sind und was wir machen</vt:lpstr>
      <vt:lpstr>Unser Glasfasernetz – die Basis für Ihre Kommunikation</vt:lpstr>
      <vt:lpstr>PowerPoint-Präsentation</vt:lpstr>
      <vt:lpstr>Wir bringen Sie ans Highspeed-Netz!</vt:lpstr>
      <vt:lpstr>Erste Schritte zum Glasfaseranschluss</vt:lpstr>
      <vt:lpstr>PowerPoint-Präsentation</vt:lpstr>
      <vt:lpstr>Angebote für Privatkunden Ob Internet, Telefon oder IPTV — wir sind Ihr Ansprechpartner</vt:lpstr>
      <vt:lpstr>Angebote für Privatkunden in Zöschlingsweiler</vt:lpstr>
      <vt:lpstr>Die FRITZ!Box 7590 der NetCom BW</vt:lpstr>
      <vt:lpstr>Angebote für Privatkunden Telefonie-Optionen</vt:lpstr>
      <vt:lpstr>Angebote für Privatkunden Weitere Optionen</vt:lpstr>
      <vt:lpstr>Angebote für Privatkunden IPTV – Unsere vollwertige Lösung für Fernsehen in HD-Qualität</vt:lpstr>
      <vt:lpstr>Angebote für Privatkunden IPTV – Unsere vollwertige Lösung für Fernsehen in HD-Qualität</vt:lpstr>
      <vt:lpstr>Angebote für Privatkunden Sicherheitspaket Umfassender Sofortschutz vor Viren und allen Gefahren des Internets</vt:lpstr>
      <vt:lpstr>Anbieterwechselauftrag</vt:lpstr>
      <vt:lpstr>Besuchen Sie uns Online! www.netcom-bw.de</vt:lpstr>
      <vt:lpstr>Haben Sie noch Fragen?</vt:lpstr>
    </vt:vector>
  </TitlesOfParts>
  <Company>EnBW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NetCom BW GmbH</dc:title>
  <dc:creator>Boy Kerstin</dc:creator>
  <cp:lastModifiedBy>Schaffert Philipp</cp:lastModifiedBy>
  <cp:revision>56</cp:revision>
  <cp:lastPrinted>2017-02-27T14:22:30Z</cp:lastPrinted>
  <dcterms:created xsi:type="dcterms:W3CDTF">2019-05-27T09:06:37Z</dcterms:created>
  <dcterms:modified xsi:type="dcterms:W3CDTF">2020-02-17T10:28:18Z</dcterms:modified>
</cp:coreProperties>
</file>